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Lst>
  <p:notesMasterIdLst>
    <p:notesMasterId r:id="rId32"/>
  </p:notesMasterIdLst>
  <p:sldIdLst>
    <p:sldId id="260" r:id="rId2"/>
    <p:sldId id="261" r:id="rId3"/>
    <p:sldId id="262" r:id="rId4"/>
    <p:sldId id="263" r:id="rId5"/>
    <p:sldId id="308" r:id="rId6"/>
    <p:sldId id="265" r:id="rId7"/>
    <p:sldId id="266" r:id="rId8"/>
    <p:sldId id="306" r:id="rId9"/>
    <p:sldId id="268" r:id="rId10"/>
    <p:sldId id="269" r:id="rId11"/>
    <p:sldId id="270" r:id="rId12"/>
    <p:sldId id="271" r:id="rId13"/>
    <p:sldId id="295" r:id="rId14"/>
    <p:sldId id="296" r:id="rId15"/>
    <p:sldId id="297" r:id="rId16"/>
    <p:sldId id="298" r:id="rId17"/>
    <p:sldId id="299" r:id="rId18"/>
    <p:sldId id="300" r:id="rId19"/>
    <p:sldId id="304" r:id="rId20"/>
    <p:sldId id="274" r:id="rId21"/>
    <p:sldId id="273" r:id="rId22"/>
    <p:sldId id="307" r:id="rId23"/>
    <p:sldId id="303" r:id="rId24"/>
    <p:sldId id="275" r:id="rId25"/>
    <p:sldId id="276" r:id="rId26"/>
    <p:sldId id="277" r:id="rId27"/>
    <p:sldId id="305" r:id="rId28"/>
    <p:sldId id="279" r:id="rId29"/>
    <p:sldId id="280" r:id="rId30"/>
    <p:sldId id="309" r:id="rId31"/>
  </p:sldIdLst>
  <p:sldSz cx="9144000" cy="6858000" type="screen4x3"/>
  <p:notesSz cx="6858000" cy="9144000"/>
  <p:custDataLst>
    <p:tags r:id="rId3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1EFE56B7-EDE4-C24D-94C0-34D72299637A}">
          <p14:sldIdLst>
            <p14:sldId id="260"/>
            <p14:sldId id="261"/>
            <p14:sldId id="262"/>
            <p14:sldId id="263"/>
            <p14:sldId id="308"/>
            <p14:sldId id="265"/>
            <p14:sldId id="266"/>
            <p14:sldId id="306"/>
            <p14:sldId id="268"/>
            <p14:sldId id="269"/>
            <p14:sldId id="270"/>
            <p14:sldId id="271"/>
            <p14:sldId id="295"/>
            <p14:sldId id="296"/>
            <p14:sldId id="297"/>
            <p14:sldId id="298"/>
            <p14:sldId id="299"/>
            <p14:sldId id="300"/>
            <p14:sldId id="304"/>
            <p14:sldId id="274"/>
            <p14:sldId id="273"/>
            <p14:sldId id="307"/>
            <p14:sldId id="303"/>
            <p14:sldId id="275"/>
            <p14:sldId id="276"/>
            <p14:sldId id="277"/>
            <p14:sldId id="305"/>
            <p14:sldId id="279"/>
            <p14:sldId id="280"/>
            <p14:sldId id="30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9FA"/>
    <a:srgbClr val="007EC4"/>
    <a:srgbClr val="00A3DB"/>
    <a:srgbClr val="0067BC"/>
    <a:srgbClr val="0060B0"/>
    <a:srgbClr val="0063B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54" autoAdjust="0"/>
    <p:restoredTop sz="76208" autoAdjust="0"/>
  </p:normalViewPr>
  <p:slideViewPr>
    <p:cSldViewPr snapToGrid="0" snapToObjects="1">
      <p:cViewPr>
        <p:scale>
          <a:sx n="50" d="100"/>
          <a:sy n="50" d="100"/>
        </p:scale>
        <p:origin x="-1434" y="-15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70" d="100"/>
          <a:sy n="70" d="100"/>
        </p:scale>
        <p:origin x="-2394" y="84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70107A-316B-49D4-BA84-521FF63B19E0}" type="datetimeFigureOut">
              <a:rPr lang="en-CA" smtClean="0"/>
              <a:pPr/>
              <a:t>2013-08-15</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27C4F1-4BC3-4948-8D42-928838938B4F}" type="slidenum">
              <a:rPr lang="en-CA" smtClean="0"/>
              <a:pPr/>
              <a:t>‹#›</a:t>
            </a:fld>
            <a:endParaRPr lang="en-CA"/>
          </a:p>
        </p:txBody>
      </p:sp>
    </p:spTree>
    <p:extLst>
      <p:ext uri="{BB962C8B-B14F-4D97-AF65-F5344CB8AC3E}">
        <p14:creationId xmlns:p14="http://schemas.microsoft.com/office/powerpoint/2010/main" val="560421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Total: 105 min.</a:t>
            </a:r>
          </a:p>
          <a:p>
            <a:endParaRPr lang="en-CA" dirty="0" smtClean="0"/>
          </a:p>
          <a:p>
            <a:r>
              <a:rPr lang="en-CA" dirty="0" smtClean="0"/>
              <a:t>Irene [slides 1-3] (5 min)</a:t>
            </a:r>
          </a:p>
          <a:p>
            <a:endParaRPr lang="en-CA" dirty="0" smtClean="0"/>
          </a:p>
          <a:p>
            <a:r>
              <a:rPr lang="en-CA" dirty="0" smtClean="0"/>
              <a:t>Introduce ourselves</a:t>
            </a:r>
            <a:endParaRPr lang="en-CA" dirty="0"/>
          </a:p>
        </p:txBody>
      </p:sp>
      <p:sp>
        <p:nvSpPr>
          <p:cNvPr id="4" name="Slide Number Placeholder 3"/>
          <p:cNvSpPr>
            <a:spLocks noGrp="1"/>
          </p:cNvSpPr>
          <p:nvPr>
            <p:ph type="sldNum" sz="quarter" idx="10"/>
          </p:nvPr>
        </p:nvSpPr>
        <p:spPr/>
        <p:txBody>
          <a:bodyPr/>
          <a:lstStyle/>
          <a:p>
            <a:fld id="{C027C4F1-4BC3-4948-8D42-928838938B4F}" type="slidenum">
              <a:rPr lang="en-CA" smtClean="0"/>
              <a:pPr/>
              <a:t>1</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AD3EE93E-44F0-401D-B9A5-DC1D985DCA25}" type="slidenum">
              <a:rPr lang="en-US"/>
              <a:pPr/>
              <a:t>10</a:t>
            </a:fld>
            <a:endParaRPr lang="en-US" dirty="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r>
              <a:rPr lang="en-US" sz="1600" dirty="0">
                <a:latin typeface="Arial" charset="0"/>
              </a:rPr>
              <a:t>To develop these critical coaching skills </a:t>
            </a:r>
            <a:r>
              <a:rPr lang="en-US" sz="1600" dirty="0" smtClean="0">
                <a:latin typeface="Arial" charset="0"/>
              </a:rPr>
              <a:t>the</a:t>
            </a:r>
            <a:r>
              <a:rPr lang="en-US" sz="1600" baseline="0" dirty="0" smtClean="0">
                <a:latin typeface="Arial" charset="0"/>
              </a:rPr>
              <a:t> coaching</a:t>
            </a:r>
            <a:r>
              <a:rPr lang="en-US" sz="1600" dirty="0" smtClean="0">
                <a:latin typeface="Arial" charset="0"/>
              </a:rPr>
              <a:t> handbook</a:t>
            </a:r>
            <a:r>
              <a:rPr lang="en-US" sz="1600" baseline="0" dirty="0" smtClean="0">
                <a:latin typeface="Arial" charset="0"/>
              </a:rPr>
              <a:t> </a:t>
            </a:r>
            <a:r>
              <a:rPr lang="en-US" sz="1600" dirty="0" smtClean="0">
                <a:latin typeface="Arial" charset="0"/>
              </a:rPr>
              <a:t>contains </a:t>
            </a:r>
            <a:r>
              <a:rPr lang="en-US" sz="1600" dirty="0">
                <a:latin typeface="Arial" charset="0"/>
              </a:rPr>
              <a:t>6 types of questioning strategies and sample questions.</a:t>
            </a:r>
          </a:p>
          <a:p>
            <a:endParaRPr lang="en-US" sz="1600" dirty="0" smtClean="0">
              <a:latin typeface="Arial" charset="0"/>
            </a:endParaRPr>
          </a:p>
          <a:p>
            <a:r>
              <a:rPr lang="en-US" sz="1600" dirty="0" smtClean="0">
                <a:latin typeface="Arial" charset="0"/>
              </a:rPr>
              <a:t>A </a:t>
            </a:r>
            <a:r>
              <a:rPr lang="en-US" sz="1600" dirty="0">
                <a:latin typeface="Arial" charset="0"/>
              </a:rPr>
              <a:t>facilitators chooses the type depending on the stage of Coaching the participants are in. Some questions are particularly effective in the building relationships phase, whereas others can be used when coaching deeper.</a:t>
            </a:r>
          </a:p>
          <a:p>
            <a:endParaRPr lang="en-US" sz="1600" dirty="0" smtClean="0">
              <a:latin typeface="Arial" charset="0"/>
            </a:endParaRPr>
          </a:p>
          <a:p>
            <a:r>
              <a:rPr lang="en-US" sz="1600" dirty="0" smtClean="0">
                <a:latin typeface="Arial" charset="0"/>
              </a:rPr>
              <a:t>Notice </a:t>
            </a:r>
            <a:r>
              <a:rPr lang="en-US" sz="1600" dirty="0">
                <a:latin typeface="Arial" charset="0"/>
              </a:rPr>
              <a:t>they are not math specific. Could be used in any situation where you are supporting someone. We’ve even had teachers use them with their students placing the questions on cardstock cards.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6"/>
          <p:cNvSpPr>
            <a:spLocks noGrp="1"/>
          </p:cNvSpPr>
          <p:nvPr>
            <p:ph type="sldNum" sz="quarter" idx="5"/>
          </p:nvPr>
        </p:nvSpPr>
        <p:spPr>
          <a:noFill/>
          <a:ln>
            <a:miter lim="800000"/>
            <a:headEnd/>
            <a:tailEnd/>
          </a:ln>
        </p:spPr>
        <p:txBody>
          <a:bodyPr/>
          <a:lstStyle/>
          <a:p>
            <a:fld id="{D2ABFDD4-FFBA-49E9-A2F1-FEA78842EA84}" type="slidenum">
              <a:rPr lang="en-US" smtClean="0"/>
              <a:pPr/>
              <a:t>11</a:t>
            </a:fld>
            <a:endParaRPr lang="en-US" dirty="0" smtClean="0"/>
          </a:p>
        </p:txBody>
      </p:sp>
      <p:sp>
        <p:nvSpPr>
          <p:cNvPr id="33795" name="Rectangle 2"/>
          <p:cNvSpPr>
            <a:spLocks noGrp="1" noRot="1" noChangeAspect="1" noTextEdit="1"/>
          </p:cNvSpPr>
          <p:nvPr>
            <p:ph type="sldImg"/>
          </p:nvPr>
        </p:nvSpPr>
        <p:spPr bwMode="auto">
          <a:noFill/>
          <a:ln>
            <a:solidFill>
              <a:srgbClr val="000000"/>
            </a:solidFill>
            <a:miter lim="800000"/>
            <a:headEnd/>
            <a:tailEnd/>
          </a:ln>
        </p:spPr>
      </p:sp>
      <p:sp>
        <p:nvSpPr>
          <p:cNvPr id="33796" name="Rectangle 3"/>
          <p:cNvSpPr>
            <a:spLocks noGrp="1"/>
          </p:cNvSpPr>
          <p:nvPr>
            <p:ph type="body" idx="1"/>
          </p:nvPr>
        </p:nvSpPr>
        <p:spPr>
          <a:noFill/>
        </p:spPr>
        <p:txBody>
          <a:bodyPr/>
          <a:lstStyle/>
          <a:p>
            <a:pPr defTabSz="887224">
              <a:defRPr/>
            </a:pPr>
            <a:r>
              <a:rPr lang="en-US" dirty="0" smtClean="0">
                <a:ea typeface="ＭＳ Ｐゴシック" pitchFamily="34" charset="-128"/>
              </a:rPr>
              <a:t>When learning a new skill it is useful to view models. </a:t>
            </a:r>
          </a:p>
          <a:p>
            <a:pPr defTabSz="887224">
              <a:defRPr/>
            </a:pPr>
            <a:r>
              <a:rPr lang="en-US" dirty="0" smtClean="0">
                <a:ea typeface="ＭＳ Ｐゴシック" pitchFamily="34" charset="-128"/>
              </a:rPr>
              <a:t>The</a:t>
            </a:r>
            <a:r>
              <a:rPr lang="en-US" baseline="0" dirty="0" smtClean="0">
                <a:ea typeface="ＭＳ Ｐゴシック" pitchFamily="34" charset="-128"/>
              </a:rPr>
              <a:t> GAINS website has videos of Lucy West, Marian Small and local coaches.</a:t>
            </a:r>
            <a:endParaRPr lang="en-US" dirty="0" smtClean="0">
              <a:ea typeface="ＭＳ Ｐゴシック" pitchFamily="34" charset="-128"/>
            </a:endParaRPr>
          </a:p>
          <a:p>
            <a:pPr defTabSz="887224">
              <a:defRPr/>
            </a:pPr>
            <a:endParaRPr lang="en-US" dirty="0" smtClean="0">
              <a:ea typeface="ＭＳ Ｐゴシック" pitchFamily="34" charset="-128"/>
            </a:endParaRPr>
          </a:p>
          <a:p>
            <a:pPr defTabSz="887224">
              <a:defRPr/>
            </a:pPr>
            <a:r>
              <a:rPr lang="en-US" dirty="0" smtClean="0">
                <a:ea typeface="ＭＳ Ｐゴシック" pitchFamily="34" charset="-128"/>
              </a:rPr>
              <a:t>We’ll ask you to view a video where Marian Small coaches 2 junior teachers and their administrators from 2 different schools using the Gap Closing materials to co-plan a lesson.</a:t>
            </a:r>
          </a:p>
          <a:p>
            <a:pPr eaLnBrk="1" hangingPunct="1"/>
            <a:r>
              <a:rPr lang="en-US" dirty="0" smtClean="0">
                <a:ea typeface="ＭＳ Ｐゴシック" pitchFamily="34" charset="-128"/>
              </a:rPr>
              <a:t>Please refer to the sample questions handout and observe what questions Marian uses</a:t>
            </a:r>
            <a:r>
              <a:rPr lang="en-US" baseline="0" dirty="0" smtClean="0">
                <a:ea typeface="ＭＳ Ｐゴシック" pitchFamily="34" charset="-128"/>
              </a:rPr>
              <a:t> as well as their purpose. </a:t>
            </a:r>
          </a:p>
          <a:p>
            <a:pPr eaLnBrk="1" hangingPunct="1"/>
            <a:r>
              <a:rPr lang="en-US" baseline="0" dirty="0" smtClean="0">
                <a:ea typeface="ＭＳ Ｐゴシック" pitchFamily="34" charset="-128"/>
              </a:rPr>
              <a:t>You might also observe Marian making some coaching moves.</a:t>
            </a:r>
          </a:p>
          <a:p>
            <a:pPr eaLnBrk="1" hangingPunct="1"/>
            <a:r>
              <a:rPr lang="en-US" baseline="0" dirty="0" smtClean="0">
                <a:ea typeface="ＭＳ Ｐゴシック" pitchFamily="34" charset="-128"/>
              </a:rPr>
              <a:t>&lt;stop video at 3:11&gt;</a:t>
            </a:r>
          </a:p>
          <a:p>
            <a:pPr eaLnBrk="1" hangingPunct="1"/>
            <a:endParaRPr lang="en-US" dirty="0" smtClean="0">
              <a:ea typeface="ＭＳ Ｐゴシック" pitchFamily="34" charset="-128"/>
            </a:endParaRPr>
          </a:p>
          <a:p>
            <a:pPr eaLnBrk="1" hangingPunct="1"/>
            <a:r>
              <a:rPr lang="en-US" dirty="0" smtClean="0">
                <a:ea typeface="ＭＳ Ｐゴシック" pitchFamily="34" charset="-128"/>
              </a:rPr>
              <a:t>Let’s discuss what you observed from the video-</a:t>
            </a:r>
          </a:p>
          <a:p>
            <a:pPr eaLnBrk="1" hangingPunct="1">
              <a:buFontTx/>
              <a:buNone/>
            </a:pPr>
            <a:r>
              <a:rPr lang="en-US" dirty="0" smtClean="0">
                <a:ea typeface="ＭＳ Ｐゴシック" pitchFamily="34" charset="-128"/>
              </a:rPr>
              <a:t>Types of Questions: </a:t>
            </a:r>
          </a:p>
          <a:p>
            <a:pPr eaLnBrk="1" hangingPunct="1">
              <a:buFontTx/>
              <a:buChar char="-"/>
            </a:pPr>
            <a:r>
              <a:rPr lang="en-US" dirty="0" smtClean="0">
                <a:ea typeface="ＭＳ Ｐゴシック" pitchFamily="34" charset="-128"/>
              </a:rPr>
              <a:t>Paraphrase</a:t>
            </a:r>
          </a:p>
          <a:p>
            <a:pPr eaLnBrk="1" hangingPunct="1">
              <a:buFontTx/>
              <a:buChar char="-"/>
            </a:pPr>
            <a:r>
              <a:rPr lang="en-US" baseline="0" dirty="0" smtClean="0">
                <a:ea typeface="ＭＳ Ｐゴシック" pitchFamily="34" charset="-128"/>
              </a:rPr>
              <a:t> clarifying</a:t>
            </a:r>
          </a:p>
          <a:p>
            <a:pPr eaLnBrk="1" hangingPunct="1">
              <a:buFontTx/>
              <a:buNone/>
            </a:pPr>
            <a:r>
              <a:rPr lang="en-US" baseline="0" dirty="0" smtClean="0">
                <a:ea typeface="ＭＳ Ｐゴシック" pitchFamily="34" charset="-128"/>
              </a:rPr>
              <a:t>Notice how much she listens</a:t>
            </a:r>
          </a:p>
          <a:p>
            <a:pPr eaLnBrk="1" hangingPunct="1">
              <a:buFontTx/>
              <a:buNone/>
            </a:pPr>
            <a:endParaRPr lang="en-US" baseline="0" dirty="0" smtClean="0">
              <a:ea typeface="ＭＳ Ｐゴシック" pitchFamily="34" charset="-128"/>
            </a:endParaRPr>
          </a:p>
          <a:p>
            <a:pPr eaLnBrk="1" hangingPunct="1">
              <a:buFontTx/>
              <a:buNone/>
            </a:pPr>
            <a:r>
              <a:rPr lang="en-US" baseline="0" dirty="0" smtClean="0">
                <a:ea typeface="ＭＳ Ｐゴシック" pitchFamily="34" charset="-128"/>
              </a:rPr>
              <a:t>Coaching Moves</a:t>
            </a:r>
          </a:p>
          <a:p>
            <a:pPr eaLnBrk="1" hangingPunct="1">
              <a:buFontTx/>
              <a:buChar char="-"/>
            </a:pPr>
            <a:r>
              <a:rPr lang="en-US" dirty="0" smtClean="0">
                <a:ea typeface="ＭＳ Ｐゴシック" pitchFamily="34" charset="-128"/>
              </a:rPr>
              <a:t>What is the goal of the lesson</a:t>
            </a:r>
          </a:p>
          <a:p>
            <a:pPr eaLnBrk="1" hangingPunct="1">
              <a:buFontTx/>
              <a:buChar char="-"/>
            </a:pPr>
            <a:r>
              <a:rPr lang="en-US" dirty="0" smtClean="0">
                <a:ea typeface="ＭＳ Ｐゴシック" pitchFamily="34" charset="-128"/>
              </a:rPr>
              <a:t>What prior knowledge do the students have?</a:t>
            </a:r>
          </a:p>
          <a:p>
            <a:pPr eaLnBrk="1" hangingPunct="1">
              <a:buFontTx/>
              <a:buChar char="-"/>
            </a:pPr>
            <a:r>
              <a:rPr lang="en-US" dirty="0" smtClean="0">
                <a:ea typeface="ＭＳ Ｐゴシック" pitchFamily="34" charset="-128"/>
              </a:rPr>
              <a:t>Tell me about your students</a:t>
            </a:r>
          </a:p>
          <a:p>
            <a:pPr eaLnBrk="1" hangingPunct="1">
              <a:buFontTx/>
              <a:buChar char="-"/>
            </a:pPr>
            <a:r>
              <a:rPr lang="en-US" dirty="0" smtClean="0">
                <a:ea typeface="ＭＳ Ｐゴシック" pitchFamily="34" charset="-128"/>
              </a:rPr>
              <a:t>Used Gap</a:t>
            </a:r>
            <a:r>
              <a:rPr lang="en-US" baseline="0" dirty="0" smtClean="0">
                <a:ea typeface="ＭＳ Ｐゴシック" pitchFamily="34" charset="-128"/>
              </a:rPr>
              <a:t> Closing</a:t>
            </a:r>
            <a:r>
              <a:rPr lang="en-US" dirty="0" smtClean="0">
                <a:ea typeface="ＭＳ Ｐゴシック" pitchFamily="34" charset="-128"/>
              </a:rPr>
              <a:t> materials to co-plan the lesson (did not start from nothing)</a:t>
            </a:r>
          </a:p>
          <a:p>
            <a:pPr eaLnBrk="1" hangingPunct="1">
              <a:buFontTx/>
              <a:buChar char="-"/>
            </a:pPr>
            <a:endParaRPr lang="en-US" dirty="0" smtClean="0">
              <a:ea typeface="ＭＳ Ｐゴシック" pitchFamily="34" charset="-128"/>
            </a:endParaRPr>
          </a:p>
          <a:p>
            <a:pPr eaLnBrk="1" hangingPunct="1"/>
            <a:endParaRPr lang="en-US" dirty="0" smtClean="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normAutofit fontScale="77500" lnSpcReduction="20000"/>
          </a:bodyPr>
          <a:lstStyle/>
          <a:p>
            <a:r>
              <a:rPr lang="en-US" sz="1200" dirty="0" smtClean="0">
                <a:latin typeface="Arial" charset="0"/>
              </a:rPr>
              <a:t>John [slides12-18] (23 min. – 3 min. coaching</a:t>
            </a:r>
            <a:r>
              <a:rPr lang="en-US" sz="1200" baseline="0" dirty="0" smtClean="0">
                <a:latin typeface="Arial" charset="0"/>
              </a:rPr>
              <a:t> cycle</a:t>
            </a:r>
            <a:r>
              <a:rPr lang="en-US" sz="1200" dirty="0" smtClean="0">
                <a:latin typeface="Arial" charset="0"/>
              </a:rPr>
              <a:t>, 2</a:t>
            </a:r>
            <a:r>
              <a:rPr lang="en-US" sz="1200" baseline="0" dirty="0" smtClean="0">
                <a:latin typeface="Arial" charset="0"/>
              </a:rPr>
              <a:t> min. personal think time, 8 min. pair work, </a:t>
            </a:r>
            <a:r>
              <a:rPr lang="en-US" sz="1200" dirty="0" smtClean="0">
                <a:latin typeface="Arial" charset="0"/>
              </a:rPr>
              <a:t> 5 min. debrief,</a:t>
            </a:r>
            <a:r>
              <a:rPr lang="en-US" sz="1200" baseline="0" dirty="0" smtClean="0">
                <a:latin typeface="Arial" charset="0"/>
              </a:rPr>
              <a:t> 5 min. solution slides</a:t>
            </a:r>
            <a:r>
              <a:rPr lang="en-US" sz="1200" dirty="0" smtClean="0">
                <a:latin typeface="Arial" charset="0"/>
              </a:rPr>
              <a:t>)</a:t>
            </a:r>
          </a:p>
          <a:p>
            <a:endParaRPr lang="en-US" sz="1200" dirty="0" smtClean="0">
              <a:latin typeface="Arial" charset="0"/>
            </a:endParaRPr>
          </a:p>
          <a:p>
            <a:r>
              <a:rPr lang="en-US" sz="1200" dirty="0" smtClean="0">
                <a:latin typeface="Arial" charset="0"/>
              </a:rPr>
              <a:t>Coaching</a:t>
            </a:r>
            <a:r>
              <a:rPr lang="en-US" sz="1200" baseline="0" dirty="0" smtClean="0">
                <a:latin typeface="Arial" charset="0"/>
              </a:rPr>
              <a:t> work is classroom embedded and features three separate stages:</a:t>
            </a:r>
            <a:endParaRPr lang="en-US" sz="1200" dirty="0" smtClean="0">
              <a:latin typeface="Arial" charset="0"/>
            </a:endParaRPr>
          </a:p>
          <a:p>
            <a:endParaRPr lang="en-US" sz="1600" dirty="0">
              <a:latin typeface="Arial" charset="0"/>
            </a:endParaRPr>
          </a:p>
          <a:p>
            <a:r>
              <a:rPr lang="en-US" sz="1200" b="1" i="1" dirty="0" smtClean="0">
                <a:latin typeface="+mn-lt"/>
              </a:rPr>
              <a:t>The Co-Planning Stage</a:t>
            </a:r>
            <a:r>
              <a:rPr lang="en-US" sz="1200" b="1" i="0" dirty="0" smtClean="0">
                <a:latin typeface="+mn-lt"/>
              </a:rPr>
              <a:t>:  </a:t>
            </a:r>
            <a:r>
              <a:rPr lang="en-US" sz="1200" i="0" dirty="0" smtClean="0">
                <a:latin typeface="+mn-lt"/>
              </a:rPr>
              <a:t>As</a:t>
            </a:r>
            <a:r>
              <a:rPr lang="en-US" sz="1200" dirty="0" smtClean="0">
                <a:latin typeface="+mn-lt"/>
              </a:rPr>
              <a:t> </a:t>
            </a:r>
            <a:r>
              <a:rPr lang="en-US" sz="1200" dirty="0">
                <a:latin typeface="+mn-lt"/>
              </a:rPr>
              <a:t>we saw </a:t>
            </a:r>
            <a:r>
              <a:rPr lang="en-US" sz="1200" dirty="0" smtClean="0">
                <a:latin typeface="+mn-lt"/>
              </a:rPr>
              <a:t>in the previous video, - co-planning</a:t>
            </a:r>
            <a:r>
              <a:rPr lang="en-US" sz="1200" baseline="0" dirty="0" smtClean="0">
                <a:latin typeface="+mn-lt"/>
              </a:rPr>
              <a:t> time is used to </a:t>
            </a:r>
            <a:r>
              <a:rPr lang="en-US" sz="1200" dirty="0" smtClean="0">
                <a:latin typeface="+mn-lt"/>
              </a:rPr>
              <a:t>identify </a:t>
            </a:r>
            <a:r>
              <a:rPr lang="en-US" sz="1200" dirty="0">
                <a:latin typeface="+mn-lt"/>
              </a:rPr>
              <a:t>the content focus, determine the big </a:t>
            </a:r>
            <a:r>
              <a:rPr lang="en-US" sz="1200" dirty="0" smtClean="0">
                <a:latin typeface="+mn-lt"/>
              </a:rPr>
              <a:t>idea(s) </a:t>
            </a:r>
            <a:r>
              <a:rPr lang="en-US" sz="1200" dirty="0">
                <a:latin typeface="+mn-lt"/>
              </a:rPr>
              <a:t>and lesson goal, </a:t>
            </a:r>
            <a:r>
              <a:rPr lang="en-US" sz="1200" dirty="0" smtClean="0">
                <a:latin typeface="+mn-lt"/>
              </a:rPr>
              <a:t>and anticipate </a:t>
            </a:r>
            <a:r>
              <a:rPr lang="en-US" sz="1200" dirty="0">
                <a:latin typeface="+mn-lt"/>
              </a:rPr>
              <a:t>student </a:t>
            </a:r>
            <a:r>
              <a:rPr lang="en-US" sz="1200" dirty="0" smtClean="0">
                <a:latin typeface="+mn-lt"/>
              </a:rPr>
              <a:t>solutions and potential stumbling blocks</a:t>
            </a:r>
            <a:r>
              <a:rPr lang="en-US" sz="1200" baseline="0" dirty="0" smtClean="0">
                <a:latin typeface="+mn-lt"/>
              </a:rPr>
              <a:t> by </a:t>
            </a:r>
            <a:r>
              <a:rPr lang="en-US" sz="1200" u="sng" dirty="0" smtClean="0">
                <a:latin typeface="+mn-lt"/>
              </a:rPr>
              <a:t>doing </a:t>
            </a:r>
            <a:r>
              <a:rPr lang="en-US" sz="1200" u="sng" dirty="0">
                <a:latin typeface="+mn-lt"/>
              </a:rPr>
              <a:t>the </a:t>
            </a:r>
            <a:r>
              <a:rPr lang="en-US" sz="1200" u="sng" dirty="0" smtClean="0">
                <a:latin typeface="+mn-lt"/>
              </a:rPr>
              <a:t>math</a:t>
            </a:r>
            <a:r>
              <a:rPr lang="en-US" sz="1200" dirty="0" smtClean="0">
                <a:latin typeface="+mn-lt"/>
              </a:rPr>
              <a:t>. </a:t>
            </a:r>
            <a:r>
              <a:rPr lang="en-US" sz="1200" i="1" dirty="0" smtClean="0">
                <a:latin typeface="+mn-lt"/>
              </a:rPr>
              <a:t>Lucy West feels</a:t>
            </a:r>
            <a:r>
              <a:rPr lang="en-US" sz="1200" i="1" baseline="0" dirty="0" smtClean="0">
                <a:latin typeface="+mn-lt"/>
              </a:rPr>
              <a:t> this is the most important stag</a:t>
            </a:r>
            <a:r>
              <a:rPr lang="en-US" sz="1200" i="1" dirty="0" smtClean="0">
                <a:latin typeface="+mn-lt"/>
              </a:rPr>
              <a:t>e of the coaching cycle because this is where the</a:t>
            </a:r>
            <a:r>
              <a:rPr lang="en-US" sz="1200" i="1" baseline="0" dirty="0" smtClean="0">
                <a:latin typeface="+mn-lt"/>
              </a:rPr>
              <a:t> deep conversations about learning mathematics take place.</a:t>
            </a:r>
          </a:p>
          <a:p>
            <a:endParaRPr lang="en-US" sz="1200" baseline="0" dirty="0" smtClean="0">
              <a:latin typeface="+mn-lt"/>
            </a:endParaRPr>
          </a:p>
          <a:p>
            <a:r>
              <a:rPr lang="en-US" sz="1200" baseline="0" dirty="0" smtClean="0">
                <a:latin typeface="+mn-lt"/>
              </a:rPr>
              <a:t>In this phase you also identify the lesson ‘Look-</a:t>
            </a:r>
            <a:r>
              <a:rPr lang="en-US" sz="1200" baseline="0" dirty="0" err="1" smtClean="0">
                <a:latin typeface="+mn-lt"/>
              </a:rPr>
              <a:t>Fors</a:t>
            </a:r>
            <a:r>
              <a:rPr lang="en-US" sz="1200" baseline="0" dirty="0" smtClean="0">
                <a:latin typeface="+mn-lt"/>
              </a:rPr>
              <a:t>’.  It is important for anyone observing the lesson to have specific ideas to focus on as they watch the lesson unfold.</a:t>
            </a:r>
            <a:endParaRPr lang="en-US" sz="1200" dirty="0">
              <a:latin typeface="+mn-lt"/>
            </a:endParaRPr>
          </a:p>
          <a:p>
            <a:endParaRPr lang="en-US" sz="1200" dirty="0" smtClean="0">
              <a:latin typeface="+mn-lt"/>
            </a:endParaRPr>
          </a:p>
          <a:p>
            <a:r>
              <a:rPr lang="en-US" sz="1200" b="1" i="1" dirty="0" smtClean="0">
                <a:latin typeface="+mn-lt"/>
              </a:rPr>
              <a:t>The Lesson Observation Stage</a:t>
            </a:r>
            <a:r>
              <a:rPr lang="en-US" sz="1200" b="1" i="0" dirty="0" smtClean="0">
                <a:latin typeface="+mn-lt"/>
              </a:rPr>
              <a:t>:</a:t>
            </a:r>
            <a:r>
              <a:rPr lang="en-US" sz="1200" b="1" i="1" dirty="0" smtClean="0">
                <a:latin typeface="+mn-lt"/>
              </a:rPr>
              <a:t> </a:t>
            </a:r>
            <a:r>
              <a:rPr lang="en-US" sz="1200" dirty="0" smtClean="0">
                <a:latin typeface="+mn-lt"/>
              </a:rPr>
              <a:t>The </a:t>
            </a:r>
            <a:r>
              <a:rPr lang="en-US" sz="1200" dirty="0">
                <a:latin typeface="+mn-lt"/>
              </a:rPr>
              <a:t>intent of the lesson observation is to capture how well students are learning as a result of your co-planning, not to critique the teacher</a:t>
            </a:r>
            <a:r>
              <a:rPr lang="en-US" sz="1200" dirty="0" smtClean="0">
                <a:latin typeface="+mn-lt"/>
              </a:rPr>
              <a:t>.  Creating</a:t>
            </a:r>
            <a:r>
              <a:rPr lang="en-US" sz="1200" baseline="0" dirty="0" smtClean="0">
                <a:latin typeface="+mn-lt"/>
              </a:rPr>
              <a:t> lesson look-</a:t>
            </a:r>
            <a:r>
              <a:rPr lang="en-US" sz="1200" baseline="0" dirty="0" err="1" smtClean="0">
                <a:latin typeface="+mn-lt"/>
              </a:rPr>
              <a:t>fors</a:t>
            </a:r>
            <a:r>
              <a:rPr lang="en-US" sz="1200" baseline="0" dirty="0" smtClean="0">
                <a:latin typeface="+mn-lt"/>
              </a:rPr>
              <a:t> that keep the observers focused on student conversations will help to ensure the this is the case.</a:t>
            </a:r>
            <a:endParaRPr lang="en-US" sz="1200" dirty="0">
              <a:latin typeface="+mn-lt"/>
            </a:endParaRPr>
          </a:p>
          <a:p>
            <a:endParaRPr lang="en-US" sz="1200" dirty="0" smtClean="0">
              <a:latin typeface="+mn-lt"/>
            </a:endParaRPr>
          </a:p>
          <a:p>
            <a:r>
              <a:rPr lang="en-US" sz="1200" b="1" i="1" dirty="0" smtClean="0">
                <a:latin typeface="+mn-lt"/>
              </a:rPr>
              <a:t>The </a:t>
            </a:r>
            <a:r>
              <a:rPr lang="en-US" sz="1200" b="1" i="1" baseline="0" dirty="0" smtClean="0">
                <a:latin typeface="+mn-lt"/>
              </a:rPr>
              <a:t> Debrief Stage</a:t>
            </a:r>
            <a:r>
              <a:rPr lang="en-US" sz="1200" b="1" i="0" baseline="0" dirty="0" smtClean="0">
                <a:latin typeface="+mn-lt"/>
              </a:rPr>
              <a:t>:</a:t>
            </a:r>
            <a:r>
              <a:rPr lang="en-US" sz="1200" b="1" i="1" baseline="0" dirty="0" smtClean="0">
                <a:latin typeface="+mn-lt"/>
              </a:rPr>
              <a:t>  </a:t>
            </a:r>
            <a:r>
              <a:rPr lang="en-US" sz="1200" dirty="0" smtClean="0">
                <a:latin typeface="+mn-lt"/>
              </a:rPr>
              <a:t>In </a:t>
            </a:r>
            <a:r>
              <a:rPr lang="en-US" sz="1200" dirty="0">
                <a:latin typeface="+mn-lt"/>
              </a:rPr>
              <a:t>the debrief </a:t>
            </a:r>
            <a:r>
              <a:rPr lang="en-US" sz="1200" dirty="0" smtClean="0">
                <a:latin typeface="+mn-lt"/>
              </a:rPr>
              <a:t>session, always</a:t>
            </a:r>
            <a:r>
              <a:rPr lang="en-US" sz="1200" baseline="0" dirty="0" smtClean="0">
                <a:latin typeface="+mn-lt"/>
              </a:rPr>
              <a:t> begin</a:t>
            </a:r>
            <a:r>
              <a:rPr lang="en-US" sz="1200" dirty="0" smtClean="0">
                <a:latin typeface="+mn-lt"/>
              </a:rPr>
              <a:t> with </a:t>
            </a:r>
            <a:r>
              <a:rPr lang="en-US" sz="1200" dirty="0">
                <a:latin typeface="+mn-lt"/>
              </a:rPr>
              <a:t>the </a:t>
            </a:r>
            <a:r>
              <a:rPr lang="en-US" sz="1200" dirty="0" smtClean="0">
                <a:latin typeface="+mn-lt"/>
              </a:rPr>
              <a:t>teacher’s</a:t>
            </a:r>
            <a:r>
              <a:rPr lang="en-US" sz="1200" baseline="0" dirty="0" smtClean="0">
                <a:latin typeface="+mn-lt"/>
              </a:rPr>
              <a:t> </a:t>
            </a:r>
            <a:r>
              <a:rPr lang="en-US" sz="1200" dirty="0" smtClean="0">
                <a:latin typeface="+mn-lt"/>
              </a:rPr>
              <a:t>reflections </a:t>
            </a:r>
            <a:r>
              <a:rPr lang="en-US" sz="1200" dirty="0">
                <a:latin typeface="+mn-lt"/>
              </a:rPr>
              <a:t>around the </a:t>
            </a:r>
            <a:r>
              <a:rPr lang="en-US" sz="1200" dirty="0" smtClean="0">
                <a:latin typeface="+mn-lt"/>
              </a:rPr>
              <a:t>lesson. Keep the discussion focused on </a:t>
            </a:r>
            <a:r>
              <a:rPr lang="en-US" sz="1200" dirty="0">
                <a:latin typeface="+mn-lt"/>
              </a:rPr>
              <a:t>what went </a:t>
            </a:r>
            <a:r>
              <a:rPr lang="en-US" sz="1200" dirty="0" smtClean="0">
                <a:latin typeface="+mn-lt"/>
              </a:rPr>
              <a:t>well, before considering </a:t>
            </a:r>
            <a:r>
              <a:rPr lang="en-US" sz="1200" dirty="0">
                <a:latin typeface="+mn-lt"/>
              </a:rPr>
              <a:t>what you’d do differently next time this lesson is </a:t>
            </a:r>
            <a:r>
              <a:rPr lang="en-US" sz="1200" dirty="0" smtClean="0">
                <a:latin typeface="+mn-lt"/>
              </a:rPr>
              <a:t>taught.  Finally,</a:t>
            </a:r>
            <a:r>
              <a:rPr lang="en-US" sz="1200" baseline="0" dirty="0" smtClean="0">
                <a:latin typeface="+mn-lt"/>
              </a:rPr>
              <a:t> talk about what tomorrow’s lesson will look like and how yesterday, today and tomorrow will support students understanding of the big ideas, forward.</a:t>
            </a:r>
            <a:endParaRPr lang="en-US" sz="1200" dirty="0">
              <a:latin typeface="+mn-lt"/>
            </a:endParaRPr>
          </a:p>
        </p:txBody>
      </p:sp>
      <p:sp>
        <p:nvSpPr>
          <p:cNvPr id="53252" name="Slide Number Placeholder 3"/>
          <p:cNvSpPr>
            <a:spLocks noGrp="1"/>
          </p:cNvSpPr>
          <p:nvPr>
            <p:ph type="sldNum" sz="quarter" idx="5"/>
          </p:nvPr>
        </p:nvSpPr>
        <p:spPr>
          <a:noFill/>
        </p:spPr>
        <p:txBody>
          <a:bodyPr/>
          <a:lstStyle/>
          <a:p>
            <a:fld id="{A1B903E3-1B8E-4F77-B76A-1C78F95F676D}" type="slidenum">
              <a:rPr lang="en-US"/>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Introduce the</a:t>
            </a:r>
            <a:r>
              <a:rPr lang="en-CA" baseline="0" dirty="0" smtClean="0"/>
              <a:t> problem:  this problem </a:t>
            </a:r>
            <a:r>
              <a:rPr lang="en-CA" baseline="0" dirty="0" err="1" smtClean="0"/>
              <a:t>orginated</a:t>
            </a:r>
            <a:r>
              <a:rPr lang="en-CA" baseline="0" dirty="0" smtClean="0"/>
              <a:t> from a grade 9, applied TIPS lesson … and has been adapted for this session.</a:t>
            </a:r>
          </a:p>
          <a:p>
            <a:endParaRPr lang="en-CA" baseline="0" dirty="0" smtClean="0"/>
          </a:p>
          <a:p>
            <a:pPr marL="171450" indent="-171450">
              <a:buFont typeface="Arial" pitchFamily="34" charset="0"/>
              <a:buChar char="•"/>
            </a:pPr>
            <a:r>
              <a:rPr lang="en-CA" baseline="0" dirty="0" smtClean="0"/>
              <a:t>Work in groups of 2 or 3</a:t>
            </a:r>
          </a:p>
          <a:p>
            <a:pPr marL="171450" indent="-171450">
              <a:buFont typeface="Arial" pitchFamily="34" charset="0"/>
              <a:buChar char="•"/>
            </a:pPr>
            <a:r>
              <a:rPr lang="en-CA" baseline="0" dirty="0" smtClean="0"/>
              <a:t>Solve the problem in as many ways as you can</a:t>
            </a:r>
          </a:p>
          <a:p>
            <a:pPr marL="171450" indent="-171450">
              <a:buFont typeface="Arial" pitchFamily="34" charset="0"/>
              <a:buChar char="•"/>
            </a:pPr>
            <a:r>
              <a:rPr lang="en-CA" baseline="0" dirty="0" smtClean="0"/>
              <a:t>Use any of the ‘thinking tools” that are available: </a:t>
            </a:r>
            <a:r>
              <a:rPr lang="en-CA" dirty="0" smtClean="0"/>
              <a:t>Cube-a-links, colour tiles, grid paper</a:t>
            </a:r>
          </a:p>
          <a:p>
            <a:pPr marL="171450" indent="-171450">
              <a:buFont typeface="Arial" pitchFamily="34" charset="0"/>
              <a:buChar char="•"/>
            </a:pPr>
            <a:r>
              <a:rPr lang="en-CA" dirty="0" smtClean="0"/>
              <a:t>Be prepared to share your thinking</a:t>
            </a:r>
            <a:endParaRPr lang="en-CA" dirty="0"/>
          </a:p>
        </p:txBody>
      </p:sp>
      <p:sp>
        <p:nvSpPr>
          <p:cNvPr id="4" name="Slide Number Placeholder 3"/>
          <p:cNvSpPr>
            <a:spLocks noGrp="1"/>
          </p:cNvSpPr>
          <p:nvPr>
            <p:ph type="sldNum" sz="quarter" idx="10"/>
          </p:nvPr>
        </p:nvSpPr>
        <p:spPr/>
        <p:txBody>
          <a:bodyPr/>
          <a:lstStyle/>
          <a:p>
            <a:fld id="{C027C4F1-4BC3-4948-8D42-928838938B4F}" type="slidenum">
              <a:rPr lang="en-CA" smtClean="0"/>
              <a:pPr/>
              <a:t>13</a:t>
            </a:fld>
            <a:endParaRPr lang="en-CA"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027C4F1-4BC3-4948-8D42-928838938B4F}" type="slidenum">
              <a:rPr lang="en-CA" smtClean="0"/>
              <a:pPr/>
              <a:t>14</a:t>
            </a:fld>
            <a:endParaRPr lang="en-CA"/>
          </a:p>
        </p:txBody>
      </p:sp>
    </p:spTree>
    <p:extLst>
      <p:ext uri="{BB962C8B-B14F-4D97-AF65-F5344CB8AC3E}">
        <p14:creationId xmlns:p14="http://schemas.microsoft.com/office/powerpoint/2010/main" val="16196546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027C4F1-4BC3-4948-8D42-928838938B4F}" type="slidenum">
              <a:rPr lang="en-CA" smtClean="0"/>
              <a:pPr/>
              <a:t>15</a:t>
            </a:fld>
            <a:endParaRPr lang="en-CA"/>
          </a:p>
        </p:txBody>
      </p:sp>
    </p:spTree>
    <p:extLst>
      <p:ext uri="{BB962C8B-B14F-4D97-AF65-F5344CB8AC3E}">
        <p14:creationId xmlns:p14="http://schemas.microsoft.com/office/powerpoint/2010/main" val="26551800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027C4F1-4BC3-4948-8D42-928838938B4F}" type="slidenum">
              <a:rPr lang="en-CA" smtClean="0"/>
              <a:pPr/>
              <a:t>16</a:t>
            </a:fld>
            <a:endParaRPr lang="en-CA"/>
          </a:p>
        </p:txBody>
      </p:sp>
    </p:spTree>
    <p:extLst>
      <p:ext uri="{BB962C8B-B14F-4D97-AF65-F5344CB8AC3E}">
        <p14:creationId xmlns:p14="http://schemas.microsoft.com/office/powerpoint/2010/main" val="24133236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027C4F1-4BC3-4948-8D42-928838938B4F}" type="slidenum">
              <a:rPr lang="en-CA" smtClean="0"/>
              <a:pPr/>
              <a:t>17</a:t>
            </a:fld>
            <a:endParaRPr lang="en-CA"/>
          </a:p>
        </p:txBody>
      </p:sp>
    </p:spTree>
    <p:extLst>
      <p:ext uri="{BB962C8B-B14F-4D97-AF65-F5344CB8AC3E}">
        <p14:creationId xmlns:p14="http://schemas.microsoft.com/office/powerpoint/2010/main" val="423731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027C4F1-4BC3-4948-8D42-928838938B4F}" type="slidenum">
              <a:rPr lang="en-CA" smtClean="0"/>
              <a:pPr/>
              <a:t>18</a:t>
            </a:fld>
            <a:endParaRPr lang="en-CA"/>
          </a:p>
        </p:txBody>
      </p:sp>
    </p:spTree>
    <p:extLst>
      <p:ext uri="{BB962C8B-B14F-4D97-AF65-F5344CB8AC3E}">
        <p14:creationId xmlns:p14="http://schemas.microsoft.com/office/powerpoint/2010/main" val="28134003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Irene [slide 19] (10 min.)</a:t>
            </a:r>
          </a:p>
          <a:p>
            <a:endParaRPr lang="en-CA" dirty="0" smtClean="0"/>
          </a:p>
          <a:p>
            <a:r>
              <a:rPr lang="en-CA" dirty="0" smtClean="0"/>
              <a:t>Problem is</a:t>
            </a:r>
            <a:r>
              <a:rPr lang="en-CA" baseline="0" dirty="0" smtClean="0"/>
              <a:t> open routed and simply worded</a:t>
            </a:r>
          </a:p>
          <a:p>
            <a:endParaRPr lang="en-CA" baseline="0" dirty="0" smtClean="0"/>
          </a:p>
          <a:p>
            <a:r>
              <a:rPr lang="en-CA" baseline="0" dirty="0" smtClean="0"/>
              <a:t>(</a:t>
            </a:r>
            <a:r>
              <a:rPr lang="en-CA" i="1" baseline="0" dirty="0" smtClean="0"/>
              <a:t>“ … always ask the simplest question you can”  </a:t>
            </a:r>
            <a:r>
              <a:rPr lang="en-CA" i="0" baseline="0" dirty="0" smtClean="0"/>
              <a:t>Dan Meyer)</a:t>
            </a:r>
            <a:endParaRPr lang="en-CA" dirty="0"/>
          </a:p>
        </p:txBody>
      </p:sp>
      <p:sp>
        <p:nvSpPr>
          <p:cNvPr id="4" name="Slide Number Placeholder 3"/>
          <p:cNvSpPr>
            <a:spLocks noGrp="1"/>
          </p:cNvSpPr>
          <p:nvPr>
            <p:ph type="sldNum" sz="quarter" idx="10"/>
          </p:nvPr>
        </p:nvSpPr>
        <p:spPr/>
        <p:txBody>
          <a:bodyPr/>
          <a:lstStyle/>
          <a:p>
            <a:fld id="{C027C4F1-4BC3-4948-8D42-928838938B4F}" type="slidenum">
              <a:rPr lang="en-CA" smtClean="0"/>
              <a:pPr/>
              <a:t>19</a:t>
            </a:fld>
            <a:endParaRPr lang="en-CA"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Coaching</a:t>
            </a:r>
            <a:r>
              <a:rPr lang="en-CA" baseline="0" dirty="0" smtClean="0"/>
              <a:t> in mathematics</a:t>
            </a:r>
            <a:r>
              <a:rPr lang="en-CA" dirty="0" smtClean="0"/>
              <a:t> could be done </a:t>
            </a:r>
            <a:r>
              <a:rPr lang="en-CA" dirty="0" smtClean="0">
                <a:solidFill>
                  <a:srgbClr val="FF0000"/>
                </a:solidFill>
              </a:rPr>
              <a:t>by </a:t>
            </a:r>
            <a:r>
              <a:rPr lang="en-CA" dirty="0" smtClean="0"/>
              <a:t>someone with a formal position such</a:t>
            </a:r>
            <a:r>
              <a:rPr lang="en-CA" baseline="0" dirty="0" smtClean="0"/>
              <a:t> as a math coach, instructional leader, resource teacher, department head, math lead, administrator, or someone who is interested in developing the skills and knowledge for what this takes.</a:t>
            </a:r>
          </a:p>
          <a:p>
            <a:endParaRPr lang="en-CA" baseline="0" dirty="0" smtClean="0"/>
          </a:p>
          <a:p>
            <a:r>
              <a:rPr lang="en-CA" baseline="0" dirty="0" smtClean="0"/>
              <a:t>The ministry has replaced the title ‘Coach’ with Professional Learning Facilitator. It provides a more inclusive description of the role.</a:t>
            </a:r>
          </a:p>
          <a:p>
            <a:endParaRPr lang="en-CA" baseline="0" dirty="0" smtClean="0"/>
          </a:p>
          <a:p>
            <a:r>
              <a:rPr lang="en-CA" baseline="0" dirty="0" smtClean="0"/>
              <a:t>What is your role/title?</a:t>
            </a:r>
          </a:p>
          <a:p>
            <a:r>
              <a:rPr lang="en-CA" baseline="0" dirty="0" smtClean="0"/>
              <a:t>Stand up if you are/or will be a coach in mathematics.</a:t>
            </a:r>
          </a:p>
          <a:p>
            <a:r>
              <a:rPr lang="en-CA" baseline="0" dirty="0" smtClean="0"/>
              <a:t>Keep standing if you have had this role for at least 1 year. </a:t>
            </a:r>
          </a:p>
          <a:p>
            <a:r>
              <a:rPr lang="en-CA" baseline="0" dirty="0" smtClean="0"/>
              <a:t>Stand up if you are new to this role- will be doing it next year.</a:t>
            </a:r>
          </a:p>
          <a:p>
            <a:r>
              <a:rPr lang="en-CA" baseline="0" dirty="0" smtClean="0"/>
              <a:t>Stand up is you are an administrator.</a:t>
            </a:r>
          </a:p>
          <a:p>
            <a:r>
              <a:rPr lang="en-CA" baseline="0" dirty="0" smtClean="0"/>
              <a:t>Stand up if you have not yet done so.</a:t>
            </a:r>
            <a:endParaRPr lang="en-CA" dirty="0"/>
          </a:p>
        </p:txBody>
      </p:sp>
      <p:sp>
        <p:nvSpPr>
          <p:cNvPr id="4" name="Slide Number Placeholder 3"/>
          <p:cNvSpPr>
            <a:spLocks noGrp="1"/>
          </p:cNvSpPr>
          <p:nvPr>
            <p:ph type="sldNum" sz="quarter" idx="10"/>
          </p:nvPr>
        </p:nvSpPr>
        <p:spPr/>
        <p:txBody>
          <a:bodyPr/>
          <a:lstStyle/>
          <a:p>
            <a:pPr>
              <a:defRPr/>
            </a:pPr>
            <a:fld id="{3AF5C6E1-8B8E-403B-BA5D-5457A6871DA3}"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CA" dirty="0" smtClean="0"/>
              <a:t>Irene [slides 20-23] (10</a:t>
            </a:r>
            <a:r>
              <a:rPr lang="en-CA" baseline="0" dirty="0" smtClean="0"/>
              <a:t> min.)</a:t>
            </a:r>
          </a:p>
          <a:p>
            <a:endParaRPr lang="en-CA" baseline="0" dirty="0" smtClean="0"/>
          </a:p>
          <a:p>
            <a:r>
              <a:rPr lang="en-CA" baseline="0" dirty="0" smtClean="0"/>
              <a:t>The problem you just worked on came from a grade 9 applied TIPS lesson.</a:t>
            </a:r>
          </a:p>
          <a:p>
            <a:r>
              <a:rPr lang="en-CA" baseline="0" dirty="0" smtClean="0"/>
              <a:t>A teacher identified that this was the lesson he wanted to work on together with a math coach.</a:t>
            </a:r>
          </a:p>
          <a:p>
            <a:r>
              <a:rPr lang="en-CA" baseline="0" dirty="0" smtClean="0"/>
              <a:t>John and I will role play some of the discussion that took place adjusting the lesson in order to meet the teacher’s goals- which was to work on questioning. As you listen to our conversation, jot down the types of questions the coach uses as well as any coaching moves you notice.</a:t>
            </a:r>
          </a:p>
          <a:p>
            <a:endParaRPr lang="en-CA" baseline="0" dirty="0" smtClean="0"/>
          </a:p>
          <a:p>
            <a:r>
              <a:rPr lang="en-CA" baseline="0" dirty="0" smtClean="0"/>
              <a:t>Irene (coach): Hi John.  It’s good to see you again. Thank you for sending me the lesson you’ll be teaching tomorrow. What is your reaction to this lesson? Is there anything you’d like to change to address your students’ needs or your goals for this year?</a:t>
            </a:r>
          </a:p>
          <a:p>
            <a:endParaRPr lang="en-CA" baseline="0" dirty="0" smtClean="0"/>
          </a:p>
          <a:p>
            <a:r>
              <a:rPr lang="en-CA" baseline="0" dirty="0" smtClean="0"/>
              <a:t>John (teacher): Well Irene, as you know I’m working on differentiating instruction by asking open questions and creating parallel tasks. As I look at this lesson I wonder how we could open it up. Since you suggested I look for a variety of solutions, I found several ways to solve the problem and that got me excited, so I’d like the opportunity for students to share their strategies.</a:t>
            </a:r>
          </a:p>
          <a:p>
            <a:pPr marL="0" marR="0" indent="0" algn="l" defTabSz="914400" rtl="0" eaLnBrk="1" fontAlgn="auto" latinLnBrk="0" hangingPunct="1">
              <a:lnSpc>
                <a:spcPct val="100000"/>
              </a:lnSpc>
              <a:spcBef>
                <a:spcPts val="0"/>
              </a:spcBef>
              <a:spcAft>
                <a:spcPts val="0"/>
              </a:spcAft>
              <a:buClrTx/>
              <a:buSzTx/>
              <a:buFontTx/>
              <a:buNone/>
              <a:tabLst/>
              <a:defRPr/>
            </a:pPr>
            <a:endParaRPr lang="en-CA"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Irene: Yes I found some interesting solutions as well. Let’s share what strategies we found. [pause- Irene &amp; John sharing their work, looking excited.] </a:t>
            </a:r>
          </a:p>
          <a:p>
            <a:endParaRPr lang="en-CA" baseline="0" dirty="0" smtClean="0"/>
          </a:p>
          <a:p>
            <a:r>
              <a:rPr lang="en-CA" baseline="0" dirty="0" smtClean="0"/>
              <a:t>Irene: Are you aware of the support document “Paying Attention to Algebraic Thinking”. [John shakes head; looks puzzled.] On page 16 it highlights the importance of deconstructing visual representations to develop an understanding of generalizations, rather then memorizing rules for working with equations. Interesting, on the next page, it says that a table of unordered values is useful for students to examine relationships between columns; that presenting tables with ordered values can inhibit functional thinking.[show this page to John.] </a:t>
            </a:r>
          </a:p>
          <a:p>
            <a:endParaRPr lang="en-CA" baseline="0" dirty="0" smtClean="0"/>
          </a:p>
          <a:p>
            <a:r>
              <a:rPr lang="en-CA" baseline="0" dirty="0" smtClean="0"/>
              <a:t>John: Looking at the lesson, I think it’s quite </a:t>
            </a:r>
            <a:r>
              <a:rPr lang="en-CA" baseline="0" dirty="0" err="1" smtClean="0"/>
              <a:t>scaffolded</a:t>
            </a:r>
            <a:r>
              <a:rPr lang="en-CA" baseline="0" dirty="0" smtClean="0"/>
              <a:t> by providing a step-by-step process for the students. It suggests that students should use a diagram starting with the simplest diagram and use a table of values to look for a pattern. (</a:t>
            </a:r>
            <a:r>
              <a:rPr lang="en-CA" i="1" baseline="0" dirty="0" smtClean="0">
                <a:solidFill>
                  <a:srgbClr val="FF0000"/>
                </a:solidFill>
              </a:rPr>
              <a:t>This really reduces the problem solving aspect of the question by identifying a particular problem solving strategy for them to employ.  Also, </a:t>
            </a:r>
            <a:r>
              <a:rPr lang="en-CA" i="0" baseline="0" dirty="0" smtClean="0">
                <a:solidFill>
                  <a:schemeClr val="tx1"/>
                </a:solidFill>
              </a:rPr>
              <a:t>a</a:t>
            </a:r>
            <a:r>
              <a:rPr lang="en-CA" baseline="0" dirty="0" smtClean="0"/>
              <a:t>fter what that article said, I worry that students might look for an iterative pattern rather than a relational one. </a:t>
            </a:r>
          </a:p>
          <a:p>
            <a:endParaRPr lang="en-CA" baseline="0" dirty="0" smtClean="0"/>
          </a:p>
          <a:p>
            <a:r>
              <a:rPr lang="en-CA" baseline="0" dirty="0" smtClean="0"/>
              <a:t>Irene: What do you think about removing the scaffolding and saving that for the students who appear to be struggling after a short period of time? Research points to the importance of allowing students to struggle, thus giving them the opportunity to engage in mathematical activity.</a:t>
            </a:r>
          </a:p>
          <a:p>
            <a:endParaRPr lang="en-CA" baseline="0" dirty="0" smtClean="0"/>
          </a:p>
          <a:p>
            <a:r>
              <a:rPr lang="en-CA" baseline="0" dirty="0" smtClean="0"/>
              <a:t>John: Yes, I’d like to try that. I’d be curious to see what types of strategies they might use. As you said, I can provide the struggling students some scaffolding prompts to get them to think about possible ways to start. </a:t>
            </a:r>
          </a:p>
          <a:p>
            <a:endParaRPr lang="en-CA" dirty="0" smtClean="0"/>
          </a:p>
        </p:txBody>
      </p:sp>
      <p:sp>
        <p:nvSpPr>
          <p:cNvPr id="4" name="Slide Number Placeholder 3"/>
          <p:cNvSpPr>
            <a:spLocks noGrp="1"/>
          </p:cNvSpPr>
          <p:nvPr>
            <p:ph type="sldNum" sz="quarter" idx="10"/>
          </p:nvPr>
        </p:nvSpPr>
        <p:spPr/>
        <p:txBody>
          <a:bodyPr/>
          <a:lstStyle/>
          <a:p>
            <a:fld id="{0CA60BDD-BE5B-48A1-8BDD-51E1FB88177C}" type="slidenum">
              <a:rPr lang="en-CA" smtClean="0"/>
              <a:pPr/>
              <a:t>20</a:t>
            </a:fld>
            <a:endParaRPr lang="en-C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CA" dirty="0" smtClean="0"/>
              <a:t>Irene: Since one of your goals this year is to work on questioning</a:t>
            </a:r>
            <a:r>
              <a:rPr lang="en-CA" baseline="0" dirty="0" smtClean="0"/>
              <a:t>, I brought this template for us to adjust the lesson to meet that goal. </a:t>
            </a:r>
          </a:p>
          <a:p>
            <a:r>
              <a:rPr lang="en-CA" baseline="0" dirty="0" smtClean="0"/>
              <a:t>What curriculum expectations will you be addressing? [As John speaks Irene is taking notes in the template]</a:t>
            </a:r>
          </a:p>
          <a:p>
            <a:endParaRPr lang="en-CA" baseline="0" dirty="0" smtClean="0"/>
          </a:p>
          <a:p>
            <a:r>
              <a:rPr lang="en-CA" baseline="0" dirty="0" smtClean="0"/>
              <a:t>John: I’d say it addresses ‘Students will connect various representations of a linear relation’ .</a:t>
            </a:r>
          </a:p>
          <a:p>
            <a:endParaRPr lang="en-CA" baseline="0" dirty="0" smtClean="0"/>
          </a:p>
          <a:p>
            <a:r>
              <a:rPr lang="en-CA" baseline="0" dirty="0" smtClean="0"/>
              <a:t>Irene: What about also ‘Students will manipulate numerical and polynomial expressions’? [John nods]</a:t>
            </a:r>
          </a:p>
          <a:p>
            <a:r>
              <a:rPr lang="en-CA" baseline="0" dirty="0" smtClean="0"/>
              <a:t>Irene: I’m glad your principal has purchased Marian Small’s Big Ideas book for the school. What big idea do you think it addresses?</a:t>
            </a:r>
            <a:br>
              <a:rPr lang="en-CA" baseline="0" dirty="0" smtClean="0"/>
            </a:br>
            <a:endParaRPr lang="en-CA" baseline="0" dirty="0" smtClean="0"/>
          </a:p>
          <a:p>
            <a:r>
              <a:rPr lang="en-CA" baseline="0" dirty="0" smtClean="0"/>
              <a:t>John: I’d say that ‘Algebraic reasoning is a way to understand mathematical relationships that apply to a large group of situations’ fits here.</a:t>
            </a:r>
          </a:p>
          <a:p>
            <a:r>
              <a:rPr lang="en-CA" baseline="0" dirty="0" smtClean="0"/>
              <a:t>Irene: Yes, I’d agree.</a:t>
            </a:r>
          </a:p>
          <a:p>
            <a:r>
              <a:rPr lang="en-CA" dirty="0" smtClean="0"/>
              <a:t>Irene: Based on the curriculum</a:t>
            </a:r>
            <a:r>
              <a:rPr lang="en-CA" baseline="0" dirty="0" smtClean="0"/>
              <a:t> expectations, big ideas and previous lessons, w</a:t>
            </a:r>
            <a:r>
              <a:rPr lang="en-CA" dirty="0" smtClean="0"/>
              <a:t>hat are your goals for this lesson?</a:t>
            </a:r>
            <a:br>
              <a:rPr lang="en-CA" dirty="0" smtClean="0"/>
            </a:br>
            <a:endParaRPr lang="en-CA" dirty="0" smtClean="0"/>
          </a:p>
          <a:p>
            <a:r>
              <a:rPr lang="en-CA" dirty="0" smtClean="0"/>
              <a:t>John: For this lesson, I’d like my students to solve</a:t>
            </a:r>
            <a:r>
              <a:rPr lang="en-CA" baseline="0" dirty="0" smtClean="0"/>
              <a:t> the problem by creating algebraic models. I’d also like them to see other’s solutions and compare them. [Irene nods and writes]</a:t>
            </a:r>
          </a:p>
          <a:p>
            <a:endParaRPr lang="en-CA" baseline="0" dirty="0" smtClean="0"/>
          </a:p>
          <a:p>
            <a:r>
              <a:rPr lang="en-CA" baseline="0" dirty="0" smtClean="0"/>
              <a:t>Irene: I know the TIPS lesson uses the 3-part structure, and it’s important to think of the ‘end in mind’, so as a result of this lesson what do you want to see students doing?</a:t>
            </a:r>
            <a:br>
              <a:rPr lang="en-CA" baseline="0" dirty="0" smtClean="0"/>
            </a:br>
            <a:endParaRPr lang="en-CA" baseline="0" dirty="0" smtClean="0"/>
          </a:p>
          <a:p>
            <a:r>
              <a:rPr lang="en-CA" baseline="0" dirty="0" smtClean="0"/>
              <a:t>John: Since I’d like to see a variety of representations, I’d like to have the students see those and think about how they connect algebraically.</a:t>
            </a:r>
          </a:p>
          <a:p>
            <a:endParaRPr lang="en-CA" baseline="0" dirty="0" smtClean="0"/>
          </a:p>
          <a:p>
            <a:r>
              <a:rPr lang="en-CA" baseline="0" dirty="0" smtClean="0"/>
              <a:t>Irene: OK, so let’s work on the ACTION piece- how about creating an open question for the problem?</a:t>
            </a:r>
          </a:p>
          <a:p>
            <a:r>
              <a:rPr lang="en-CA" baseline="0" dirty="0" smtClean="0"/>
              <a:t>Irene: Time lapses, the coach and the teacher bounce ideas off each other. </a:t>
            </a:r>
          </a:p>
          <a:p>
            <a:pPr marL="0" marR="0" indent="0" algn="l" defTabSz="914400" rtl="0" eaLnBrk="1" fontAlgn="auto" latinLnBrk="0" hangingPunct="1">
              <a:lnSpc>
                <a:spcPct val="100000"/>
              </a:lnSpc>
              <a:spcBef>
                <a:spcPts val="0"/>
              </a:spcBef>
              <a:spcAft>
                <a:spcPts val="0"/>
              </a:spcAft>
              <a:buClrTx/>
              <a:buSzTx/>
              <a:buFontTx/>
              <a:buNone/>
              <a:tabLst/>
              <a:defRPr/>
            </a:pPr>
            <a:endParaRPr lang="en-CA"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John: So for the investigating part of the lesson, I’d like to pose the question: ‘</a:t>
            </a:r>
            <a:r>
              <a:rPr lang="en-US" sz="1200" kern="1200" dirty="0" smtClean="0">
                <a:solidFill>
                  <a:schemeClr val="tx1"/>
                </a:solidFill>
                <a:latin typeface="+mn-lt"/>
                <a:ea typeface="+mn-ea"/>
                <a:cs typeface="+mn-cs"/>
              </a:rPr>
              <a:t>A company manufactures and installs swimming pools for resorts and recreation </a:t>
            </a:r>
            <a:r>
              <a:rPr lang="en-US" sz="1200" kern="1200" dirty="0" err="1" smtClean="0">
                <a:solidFill>
                  <a:schemeClr val="tx1"/>
                </a:solidFill>
                <a:latin typeface="+mn-lt"/>
                <a:ea typeface="+mn-ea"/>
                <a:cs typeface="+mn-cs"/>
              </a:rPr>
              <a:t>centres</a:t>
            </a:r>
            <a:r>
              <a:rPr lang="en-US" sz="1200" kern="1200" dirty="0" smtClean="0">
                <a:solidFill>
                  <a:schemeClr val="tx1"/>
                </a:solidFill>
                <a:latin typeface="+mn-lt"/>
                <a:ea typeface="+mn-ea"/>
                <a:cs typeface="+mn-cs"/>
              </a:rPr>
              <a:t>.  To complete the installation, the company will create a border of 1m by 1m tiles around the pool.  The company president wants you to determine a formula for the number of tiles required for any size square pool.’ [Irene nodding and writing in notebook.’</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Irene: I think it sets a</a:t>
            </a:r>
            <a:r>
              <a:rPr lang="en-US" sz="1200" kern="1200" baseline="0" dirty="0" smtClean="0">
                <a:solidFill>
                  <a:schemeClr val="tx1"/>
                </a:solidFill>
                <a:latin typeface="+mn-lt"/>
                <a:ea typeface="+mn-ea"/>
                <a:cs typeface="+mn-cs"/>
              </a:rPr>
              <a:t> reasonable context and is quite open-routed. It allows for a variety of solutions. This variety will provide the context for algebraic manipulation and an interesting visual opportunity for students to analyze.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Irene: Now let’s think about those student in your class who might struggle with this problem. What scaffolding questions might you ask? Questions that prompt their thinking, but do not lead them to your way of thinking?</a:t>
            </a:r>
            <a:endParaRPr lang="en-CA" sz="1200" kern="1200" dirty="0" smtClean="0">
              <a:solidFill>
                <a:schemeClr val="tx1"/>
              </a:solidFill>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0CA60BDD-BE5B-48A1-8BDD-51E1FB88177C}" type="slidenum">
              <a:rPr lang="en-CA" smtClean="0"/>
              <a:pPr/>
              <a:t>21</a:t>
            </a:fld>
            <a:endParaRPr lang="en-C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Irene:</a:t>
            </a:r>
            <a:r>
              <a:rPr lang="en-CA" baseline="0" dirty="0" smtClean="0"/>
              <a:t> What coaching moves did you hear/see? [5 min]</a:t>
            </a:r>
          </a:p>
          <a:p>
            <a:r>
              <a:rPr lang="en-CA" baseline="0" dirty="0" smtClean="0"/>
              <a:t>Turn &amp; Talk? Or whole group share?</a:t>
            </a:r>
            <a:endParaRPr lang="en-CA" dirty="0"/>
          </a:p>
        </p:txBody>
      </p:sp>
      <p:sp>
        <p:nvSpPr>
          <p:cNvPr id="4" name="Slide Number Placeholder 3"/>
          <p:cNvSpPr>
            <a:spLocks noGrp="1"/>
          </p:cNvSpPr>
          <p:nvPr>
            <p:ph type="sldNum" sz="quarter" idx="10"/>
          </p:nvPr>
        </p:nvSpPr>
        <p:spPr/>
        <p:txBody>
          <a:bodyPr/>
          <a:lstStyle/>
          <a:p>
            <a:fld id="{0CA60BDD-BE5B-48A1-8BDD-51E1FB88177C}" type="slidenum">
              <a:rPr lang="en-CA" smtClean="0"/>
              <a:pPr/>
              <a:t>22</a:t>
            </a:fld>
            <a:endParaRPr lang="en-C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latin typeface="+mn-lt"/>
                <a:ea typeface="+mn-ea"/>
                <a:cs typeface="+mn-cs"/>
              </a:rPr>
              <a:t>Distribute  Lesson Border problem</a:t>
            </a:r>
            <a:r>
              <a:rPr lang="en-CA" sz="1200" kern="1200" baseline="0" dirty="0" smtClean="0">
                <a:solidFill>
                  <a:schemeClr val="tx1"/>
                </a:solidFill>
                <a:latin typeface="+mn-lt"/>
                <a:ea typeface="+mn-ea"/>
                <a:cs typeface="+mn-cs"/>
              </a:rPr>
              <a:t> in PPQ template- no scaffolding Q’s</a:t>
            </a:r>
          </a:p>
          <a:p>
            <a:pPr marL="0" marR="0" indent="0" algn="l" defTabSz="914400" rtl="0" eaLnBrk="1" fontAlgn="auto" latinLnBrk="0" hangingPunct="1">
              <a:lnSpc>
                <a:spcPct val="100000"/>
              </a:lnSpc>
              <a:spcBef>
                <a:spcPts val="0"/>
              </a:spcBef>
              <a:spcAft>
                <a:spcPts val="0"/>
              </a:spcAft>
              <a:buClrTx/>
              <a:buSzTx/>
              <a:buFontTx/>
              <a:buNone/>
              <a:tabLst/>
              <a:defRPr/>
            </a:pPr>
            <a:endParaRPr lang="en-CA"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latin typeface="+mn-lt"/>
                <a:ea typeface="+mn-ea"/>
                <a:cs typeface="+mn-cs"/>
              </a:rPr>
              <a:t>Irene: Here is a result of the conversation you just heard.</a:t>
            </a:r>
            <a:r>
              <a:rPr lang="en-CA" sz="1200" kern="1200" baseline="0" dirty="0" smtClean="0">
                <a:solidFill>
                  <a:schemeClr val="tx1"/>
                </a:solidFill>
                <a:latin typeface="+mn-lt"/>
                <a:ea typeface="+mn-ea"/>
                <a:cs typeface="+mn-cs"/>
              </a:rPr>
              <a:t>  </a:t>
            </a:r>
            <a:r>
              <a:rPr lang="en-CA" sz="1200" kern="1200" dirty="0" smtClean="0">
                <a:solidFill>
                  <a:schemeClr val="tx1"/>
                </a:solidFill>
                <a:latin typeface="+mn-lt"/>
                <a:ea typeface="+mn-ea"/>
                <a:cs typeface="+mn-cs"/>
              </a:rPr>
              <a:t>Notice the adjusted lesson</a:t>
            </a:r>
            <a:r>
              <a:rPr lang="en-CA" sz="1200" kern="1200" baseline="0" dirty="0" smtClean="0">
                <a:solidFill>
                  <a:schemeClr val="tx1"/>
                </a:solidFill>
                <a:latin typeface="+mn-lt"/>
                <a:ea typeface="+mn-ea"/>
                <a:cs typeface="+mn-cs"/>
              </a:rPr>
              <a:t> was open routed and simply worded.</a:t>
            </a:r>
            <a:endParaRPr lang="en-CA"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CA"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latin typeface="+mn-lt"/>
                <a:ea typeface="+mn-ea"/>
                <a:cs typeface="+mn-cs"/>
              </a:rPr>
              <a:t>Develop possible </a:t>
            </a:r>
            <a:r>
              <a:rPr lang="en-CA" sz="1200" b="1" i="1" kern="1200" dirty="0" smtClean="0">
                <a:solidFill>
                  <a:schemeClr val="tx1"/>
                </a:solidFill>
                <a:latin typeface="+mn-lt"/>
                <a:ea typeface="+mn-ea"/>
                <a:cs typeface="+mn-cs"/>
              </a:rPr>
              <a:t>Scaffolding</a:t>
            </a:r>
            <a:r>
              <a:rPr lang="en-CA" sz="1200" kern="1200" dirty="0" smtClean="0">
                <a:solidFill>
                  <a:schemeClr val="tx1"/>
                </a:solidFill>
                <a:latin typeface="+mn-lt"/>
                <a:ea typeface="+mn-ea"/>
                <a:cs typeface="+mn-cs"/>
              </a:rPr>
              <a:t> and </a:t>
            </a:r>
            <a:r>
              <a:rPr lang="en-CA" sz="1200" b="1" i="1" kern="1200" dirty="0" smtClean="0">
                <a:solidFill>
                  <a:schemeClr val="tx1"/>
                </a:solidFill>
                <a:latin typeface="+mn-lt"/>
                <a:ea typeface="+mn-ea"/>
                <a:cs typeface="+mn-cs"/>
              </a:rPr>
              <a:t>Probing</a:t>
            </a:r>
            <a:r>
              <a:rPr lang="en-CA" sz="1200" kern="1200" dirty="0" smtClean="0">
                <a:solidFill>
                  <a:schemeClr val="tx1"/>
                </a:solidFill>
                <a:latin typeface="+mn-lt"/>
                <a:ea typeface="+mn-ea"/>
                <a:cs typeface="+mn-cs"/>
              </a:rPr>
              <a:t> </a:t>
            </a:r>
            <a:r>
              <a:rPr lang="en-CA" sz="1200" b="1" i="1" kern="1200" dirty="0" smtClean="0">
                <a:solidFill>
                  <a:schemeClr val="tx1"/>
                </a:solidFill>
                <a:latin typeface="+mn-lt"/>
                <a:ea typeface="+mn-ea"/>
                <a:cs typeface="+mn-cs"/>
              </a:rPr>
              <a:t>Questions</a:t>
            </a:r>
            <a:r>
              <a:rPr lang="en-CA" sz="1200" kern="1200" dirty="0" smtClean="0">
                <a:solidFill>
                  <a:schemeClr val="tx1"/>
                </a:solidFill>
                <a:latin typeface="+mn-lt"/>
                <a:ea typeface="+mn-ea"/>
                <a:cs typeface="+mn-cs"/>
              </a:rPr>
              <a:t> for the </a:t>
            </a:r>
            <a:r>
              <a:rPr lang="en-CA" sz="1200" b="1" kern="1200" dirty="0" smtClean="0">
                <a:solidFill>
                  <a:srgbClr val="C00000"/>
                </a:solidFill>
                <a:latin typeface="+mn-lt"/>
                <a:ea typeface="+mn-ea"/>
                <a:cs typeface="+mn-cs"/>
              </a:rPr>
              <a:t>Action!</a:t>
            </a:r>
            <a:r>
              <a:rPr lang="en-CA" sz="1200" kern="1200" dirty="0" smtClean="0">
                <a:solidFill>
                  <a:schemeClr val="tx1"/>
                </a:solidFill>
                <a:latin typeface="+mn-lt"/>
                <a:ea typeface="+mn-ea"/>
                <a:cs typeface="+mn-cs"/>
              </a:rPr>
              <a:t> Part.</a:t>
            </a:r>
          </a:p>
          <a:p>
            <a:pPr marL="0" marR="0" indent="0" algn="l" defTabSz="914400" rtl="0" eaLnBrk="1" fontAlgn="auto" latinLnBrk="0" hangingPunct="1">
              <a:lnSpc>
                <a:spcPct val="100000"/>
              </a:lnSpc>
              <a:spcBef>
                <a:spcPts val="0"/>
              </a:spcBef>
              <a:spcAft>
                <a:spcPts val="0"/>
              </a:spcAft>
              <a:buClrTx/>
              <a:buSzTx/>
              <a:buFontTx/>
              <a:buNone/>
              <a:tabLst/>
              <a:defRPr/>
            </a:pPr>
            <a:endParaRPr lang="en-CA"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latin typeface="+mn-lt"/>
                <a:ea typeface="+mn-ea"/>
                <a:cs typeface="+mn-cs"/>
              </a:rPr>
              <a:t>It</a:t>
            </a:r>
            <a:r>
              <a:rPr lang="en-CA" sz="1200" kern="1200" baseline="0" dirty="0" smtClean="0">
                <a:solidFill>
                  <a:schemeClr val="tx1"/>
                </a:solidFill>
                <a:latin typeface="+mn-lt"/>
                <a:ea typeface="+mn-ea"/>
                <a:cs typeface="+mn-cs"/>
              </a:rPr>
              <a:t> is </a:t>
            </a:r>
            <a:r>
              <a:rPr lang="en-CA" sz="1200" kern="1200" dirty="0" smtClean="0">
                <a:solidFill>
                  <a:schemeClr val="tx1"/>
                </a:solidFill>
                <a:latin typeface="+mn-lt"/>
                <a:ea typeface="+mn-ea"/>
                <a:cs typeface="+mn-cs"/>
              </a:rPr>
              <a:t>important for coaches to do the problem and think about these type of questions</a:t>
            </a:r>
            <a:r>
              <a:rPr lang="en-CA" sz="1200" kern="1200" baseline="0" dirty="0" smtClean="0">
                <a:solidFill>
                  <a:schemeClr val="tx1"/>
                </a:solidFill>
                <a:latin typeface="+mn-lt"/>
                <a:ea typeface="+mn-ea"/>
                <a:cs typeface="+mn-cs"/>
              </a:rPr>
              <a:t> before meeting with the teacher(s).</a:t>
            </a:r>
            <a:endParaRPr lang="en-CA" sz="1200" kern="1200" dirty="0" smtClean="0">
              <a:solidFill>
                <a:schemeClr val="tx1"/>
              </a:solidFill>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C027C4F1-4BC3-4948-8D42-928838938B4F}" type="slidenum">
              <a:rPr lang="en-CA" smtClean="0"/>
              <a:pPr/>
              <a:t>23</a:t>
            </a:fld>
            <a:endParaRPr lang="en-C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200" kern="1200" dirty="0" smtClean="0">
                <a:solidFill>
                  <a:schemeClr val="tx1"/>
                </a:solidFill>
                <a:latin typeface="+mn-lt"/>
                <a:ea typeface="+mn-ea"/>
                <a:cs typeface="+mn-cs"/>
              </a:rPr>
              <a:t>John [slide 24] (10</a:t>
            </a:r>
            <a:r>
              <a:rPr lang="en-CA" sz="1200" kern="1200" baseline="0" dirty="0" smtClean="0">
                <a:solidFill>
                  <a:schemeClr val="tx1"/>
                </a:solidFill>
                <a:latin typeface="+mn-lt"/>
                <a:ea typeface="+mn-ea"/>
                <a:cs typeface="+mn-cs"/>
              </a:rPr>
              <a:t> min.)</a:t>
            </a:r>
            <a:endParaRPr lang="en-CA" sz="1200" kern="1200" dirty="0" smtClean="0">
              <a:solidFill>
                <a:schemeClr val="tx1"/>
              </a:solidFill>
              <a:latin typeface="+mn-lt"/>
              <a:ea typeface="+mn-ea"/>
              <a:cs typeface="+mn-cs"/>
            </a:endParaRPr>
          </a:p>
          <a:p>
            <a:endParaRPr lang="en-CA" sz="1200" kern="1200" dirty="0" smtClean="0">
              <a:solidFill>
                <a:schemeClr val="tx1"/>
              </a:solidFill>
              <a:latin typeface="+mn-lt"/>
              <a:ea typeface="+mn-ea"/>
              <a:cs typeface="+mn-cs"/>
            </a:endParaRPr>
          </a:p>
          <a:p>
            <a:r>
              <a:rPr lang="en-CA" sz="1200" b="1" kern="1200" dirty="0" smtClean="0">
                <a:solidFill>
                  <a:schemeClr val="tx1"/>
                </a:solidFill>
                <a:latin typeface="+mn-lt"/>
                <a:ea typeface="+mn-ea"/>
                <a:cs typeface="+mn-cs"/>
              </a:rPr>
              <a:t>Fish Bowl</a:t>
            </a:r>
            <a:r>
              <a:rPr lang="en-CA" sz="1200" kern="1200" dirty="0" smtClean="0">
                <a:solidFill>
                  <a:schemeClr val="tx1"/>
                </a:solidFill>
                <a:latin typeface="+mn-lt"/>
                <a:ea typeface="+mn-ea"/>
                <a:cs typeface="+mn-cs"/>
              </a:rPr>
              <a:t>- coach/teacher/observer </a:t>
            </a:r>
          </a:p>
          <a:p>
            <a:endParaRPr lang="en-CA" sz="1200" kern="1200" dirty="0" smtClean="0">
              <a:solidFill>
                <a:schemeClr val="tx1"/>
              </a:solidFill>
              <a:latin typeface="+mn-lt"/>
              <a:ea typeface="+mn-ea"/>
              <a:cs typeface="+mn-cs"/>
            </a:endParaRPr>
          </a:p>
          <a:p>
            <a:r>
              <a:rPr lang="en-CA" sz="1200" kern="1200" dirty="0" smtClean="0">
                <a:solidFill>
                  <a:schemeClr val="tx1"/>
                </a:solidFill>
                <a:latin typeface="+mn-lt"/>
                <a:ea typeface="+mn-ea"/>
                <a:cs typeface="+mn-cs"/>
              </a:rPr>
              <a:t>Role Play to pull out Probing/Scaffolding Questions</a:t>
            </a:r>
            <a:endParaRPr lang="en-CA" dirty="0"/>
          </a:p>
        </p:txBody>
      </p:sp>
      <p:sp>
        <p:nvSpPr>
          <p:cNvPr id="4" name="Slide Number Placeholder 3"/>
          <p:cNvSpPr>
            <a:spLocks noGrp="1"/>
          </p:cNvSpPr>
          <p:nvPr>
            <p:ph type="sldNum" sz="quarter" idx="10"/>
          </p:nvPr>
        </p:nvSpPr>
        <p:spPr/>
        <p:txBody>
          <a:bodyPr/>
          <a:lstStyle/>
          <a:p>
            <a:fld id="{0CA60BDD-BE5B-48A1-8BDD-51E1FB88177C}" type="slidenum">
              <a:rPr lang="en-CA" smtClean="0"/>
              <a:pPr/>
              <a:t>24</a:t>
            </a:fld>
            <a:endParaRPr lang="en-C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200" kern="1200" dirty="0" smtClean="0">
                <a:solidFill>
                  <a:schemeClr val="tx1"/>
                </a:solidFill>
                <a:latin typeface="+mn-lt"/>
                <a:ea typeface="+mn-ea"/>
                <a:cs typeface="+mn-cs"/>
              </a:rPr>
              <a:t>Irene [slide 25-26] (10 min.)</a:t>
            </a:r>
          </a:p>
          <a:p>
            <a:endParaRPr lang="en-CA" sz="1200" kern="1200" dirty="0" smtClean="0">
              <a:solidFill>
                <a:schemeClr val="tx1"/>
              </a:solidFill>
              <a:latin typeface="+mn-lt"/>
              <a:ea typeface="+mn-ea"/>
              <a:cs typeface="+mn-cs"/>
            </a:endParaRPr>
          </a:p>
          <a:p>
            <a:r>
              <a:rPr lang="en-CA" sz="1200" kern="1200" dirty="0" smtClean="0">
                <a:solidFill>
                  <a:schemeClr val="tx1"/>
                </a:solidFill>
                <a:latin typeface="+mn-lt"/>
                <a:ea typeface="+mn-ea"/>
                <a:cs typeface="+mn-cs"/>
              </a:rPr>
              <a:t>Continue work on developing Probing/Scaffolding Questions by watching a video of student thinking</a:t>
            </a:r>
            <a:r>
              <a:rPr lang="en-CA" sz="1200" kern="1200" baseline="0" dirty="0" smtClean="0">
                <a:solidFill>
                  <a:schemeClr val="tx1"/>
                </a:solidFill>
                <a:latin typeface="+mn-lt"/>
                <a:ea typeface="+mn-ea"/>
                <a:cs typeface="+mn-cs"/>
              </a:rPr>
              <a:t> from the OAME 2014 website.</a:t>
            </a:r>
          </a:p>
          <a:p>
            <a:pPr marL="0" marR="0" indent="0" algn="l" defTabSz="914400" rtl="0" eaLnBrk="1" fontAlgn="auto" latinLnBrk="0" hangingPunct="1">
              <a:lnSpc>
                <a:spcPct val="100000"/>
              </a:lnSpc>
              <a:spcBef>
                <a:spcPts val="0"/>
              </a:spcBef>
              <a:spcAft>
                <a:spcPts val="0"/>
              </a:spcAft>
              <a:buClrTx/>
              <a:buSzTx/>
              <a:buFontTx/>
              <a:buNone/>
              <a:tabLst/>
              <a:defRPr/>
            </a:pPr>
            <a:endParaRPr lang="en-CA"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latin typeface="+mn-lt"/>
                <a:ea typeface="+mn-ea"/>
                <a:cs typeface="+mn-cs"/>
              </a:rPr>
              <a:t>Discuss difference between the two</a:t>
            </a:r>
          </a:p>
          <a:p>
            <a:endParaRPr lang="en-CA" sz="1200" kern="1200" dirty="0" smtClean="0">
              <a:solidFill>
                <a:schemeClr val="tx1"/>
              </a:solidFill>
              <a:latin typeface="+mn-lt"/>
              <a:ea typeface="+mn-ea"/>
              <a:cs typeface="+mn-cs"/>
            </a:endParaRPr>
          </a:p>
          <a:p>
            <a:r>
              <a:rPr lang="en-CA" sz="1200" kern="1200" dirty="0" smtClean="0">
                <a:solidFill>
                  <a:schemeClr val="tx1"/>
                </a:solidFill>
                <a:latin typeface="+mn-lt"/>
                <a:ea typeface="+mn-ea"/>
                <a:cs typeface="+mn-cs"/>
              </a:rPr>
              <a:t>Use Student Thinking Sample video to develop Probing/Scaffolding Questions</a:t>
            </a:r>
            <a:endParaRPr lang="en-CA" dirty="0"/>
          </a:p>
        </p:txBody>
      </p:sp>
      <p:sp>
        <p:nvSpPr>
          <p:cNvPr id="4" name="Slide Number Placeholder 3"/>
          <p:cNvSpPr>
            <a:spLocks noGrp="1"/>
          </p:cNvSpPr>
          <p:nvPr>
            <p:ph type="sldNum" sz="quarter" idx="10"/>
          </p:nvPr>
        </p:nvSpPr>
        <p:spPr/>
        <p:txBody>
          <a:bodyPr/>
          <a:lstStyle/>
          <a:p>
            <a:fld id="{0CA60BDD-BE5B-48A1-8BDD-51E1FB88177C}" type="slidenum">
              <a:rPr lang="en-CA" smtClean="0"/>
              <a:pPr/>
              <a:t>25</a:t>
            </a:fld>
            <a:endParaRPr lang="en-C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027C4F1-4BC3-4948-8D42-928838938B4F}" type="slidenum">
              <a:rPr lang="en-CA" smtClean="0"/>
              <a:pPr/>
              <a:t>26</a:t>
            </a:fld>
            <a:endParaRPr lang="en-CA"/>
          </a:p>
        </p:txBody>
      </p:sp>
    </p:spTree>
    <p:extLst>
      <p:ext uri="{BB962C8B-B14F-4D97-AF65-F5344CB8AC3E}">
        <p14:creationId xmlns:p14="http://schemas.microsoft.com/office/powerpoint/2010/main" val="36048667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p:txBody>
          <a:bodyPr/>
          <a:lstStyle/>
          <a:p>
            <a:r>
              <a:rPr lang="en-CA" dirty="0" smtClean="0"/>
              <a:t>John [slide 27-28] (2 min.)</a:t>
            </a:r>
          </a:p>
          <a:p>
            <a:endParaRPr lang="en-CA" dirty="0" smtClean="0"/>
          </a:p>
          <a:p>
            <a:r>
              <a:rPr lang="en-CA" dirty="0" smtClean="0"/>
              <a:t>Last year one of our provincial math coaches developed this summary of coaching resources.  It includes a sample of books, </a:t>
            </a:r>
            <a:r>
              <a:rPr lang="en-CA" baseline="0" dirty="0" smtClean="0"/>
              <a:t>as well as a list of </a:t>
            </a:r>
            <a:r>
              <a:rPr lang="en-CA" dirty="0" smtClean="0"/>
              <a:t>related websites.</a:t>
            </a:r>
          </a:p>
        </p:txBody>
      </p:sp>
      <p:sp>
        <p:nvSpPr>
          <p:cNvPr id="4" name="Slide Number Placeholder 3"/>
          <p:cNvSpPr>
            <a:spLocks noGrp="1"/>
          </p:cNvSpPr>
          <p:nvPr>
            <p:ph type="sldNum" sz="quarter" idx="5"/>
          </p:nvPr>
        </p:nvSpPr>
        <p:spPr>
          <a:noFill/>
        </p:spPr>
        <p:txBody>
          <a:bodyPr/>
          <a:lstStyle/>
          <a:p>
            <a:fld id="{4511D9D1-5EE6-46A4-97ED-4FC595522E19}" type="slidenum">
              <a:rPr lang="en-US"/>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xfrm>
            <a:off x="685189" y="4343905"/>
            <a:ext cx="6048652" cy="4115031"/>
          </a:xfrm>
        </p:spPr>
        <p:txBody>
          <a:bodyPr/>
          <a:lstStyle/>
          <a:p>
            <a:r>
              <a:rPr lang="en-CA" sz="1600" dirty="0">
                <a:latin typeface="Arial" charset="0"/>
              </a:rPr>
              <a:t>E-community is a website to share resources, discussions and opportunities specifically for math coaches.</a:t>
            </a:r>
          </a:p>
          <a:p>
            <a:r>
              <a:rPr lang="en-CA" sz="1600" dirty="0">
                <a:latin typeface="Arial" charset="0"/>
              </a:rPr>
              <a:t>As a member you receive notice when something new has been posted.</a:t>
            </a:r>
          </a:p>
          <a:p>
            <a:endParaRPr lang="en-CA" sz="1600" dirty="0">
              <a:latin typeface="Arial" charset="0"/>
            </a:endParaRPr>
          </a:p>
        </p:txBody>
      </p:sp>
      <p:sp>
        <p:nvSpPr>
          <p:cNvPr id="4" name="Slide Number Placeholder 3"/>
          <p:cNvSpPr>
            <a:spLocks noGrp="1"/>
          </p:cNvSpPr>
          <p:nvPr>
            <p:ph type="sldNum" sz="quarter" idx="5"/>
          </p:nvPr>
        </p:nvSpPr>
        <p:spPr>
          <a:noFill/>
        </p:spPr>
        <p:txBody>
          <a:bodyPr/>
          <a:lstStyle/>
          <a:p>
            <a:fld id="{C6CFF47D-48BF-4B8C-A1B3-DD3A414B4442}" type="slidenum">
              <a:rPr lang="en-US"/>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John [slide 29]</a:t>
            </a:r>
            <a:r>
              <a:rPr lang="en-CA" baseline="0" dirty="0" smtClean="0"/>
              <a:t> (5 min.)</a:t>
            </a:r>
            <a:endParaRPr lang="en-CA" dirty="0"/>
          </a:p>
        </p:txBody>
      </p:sp>
      <p:sp>
        <p:nvSpPr>
          <p:cNvPr id="4" name="Slide Number Placeholder 3"/>
          <p:cNvSpPr>
            <a:spLocks noGrp="1"/>
          </p:cNvSpPr>
          <p:nvPr>
            <p:ph type="sldNum" sz="quarter" idx="10"/>
          </p:nvPr>
        </p:nvSpPr>
        <p:spPr/>
        <p:txBody>
          <a:bodyPr/>
          <a:lstStyle/>
          <a:p>
            <a:fld id="{C027C4F1-4BC3-4948-8D42-928838938B4F}" type="slidenum">
              <a:rPr lang="en-CA" smtClean="0"/>
              <a:pPr/>
              <a:t>29</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027C4F1-4BC3-4948-8D42-928838938B4F}" type="slidenum">
              <a:rPr lang="en-CA" smtClean="0"/>
              <a:pPr/>
              <a:t>3</a:t>
            </a:fld>
            <a:endParaRPr lang="en-CA"/>
          </a:p>
        </p:txBody>
      </p:sp>
    </p:spTree>
    <p:extLst>
      <p:ext uri="{BB962C8B-B14F-4D97-AF65-F5344CB8AC3E}">
        <p14:creationId xmlns:p14="http://schemas.microsoft.com/office/powerpoint/2010/main" val="12264322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p:txBody>
          <a:bodyPr/>
          <a:lstStyle>
            <a:lvl1pPr algn="ctr" eaLnBrk="0" hangingPunct="0">
              <a:defRPr>
                <a:solidFill>
                  <a:schemeClr val="tx1"/>
                </a:solidFill>
                <a:latin typeface="Arial" charset="0"/>
              </a:defRPr>
            </a:lvl1pPr>
            <a:lvl2pPr marL="731989" indent="-281534" algn="ctr" eaLnBrk="0" hangingPunct="0">
              <a:defRPr>
                <a:solidFill>
                  <a:schemeClr val="tx1"/>
                </a:solidFill>
                <a:latin typeface="Arial" charset="0"/>
              </a:defRPr>
            </a:lvl2pPr>
            <a:lvl3pPr marL="1126138" indent="-225228" algn="ctr" eaLnBrk="0" hangingPunct="0">
              <a:defRPr>
                <a:solidFill>
                  <a:schemeClr val="tx1"/>
                </a:solidFill>
                <a:latin typeface="Arial" charset="0"/>
              </a:defRPr>
            </a:lvl3pPr>
            <a:lvl4pPr marL="1576592" indent="-225228" algn="ctr" eaLnBrk="0" hangingPunct="0">
              <a:defRPr>
                <a:solidFill>
                  <a:schemeClr val="tx1"/>
                </a:solidFill>
                <a:latin typeface="Arial" charset="0"/>
              </a:defRPr>
            </a:lvl4pPr>
            <a:lvl5pPr marL="2027047" indent="-225228" algn="ctr" eaLnBrk="0" hangingPunct="0">
              <a:defRPr>
                <a:solidFill>
                  <a:schemeClr val="tx1"/>
                </a:solidFill>
                <a:latin typeface="Arial" charset="0"/>
              </a:defRPr>
            </a:lvl5pPr>
            <a:lvl6pPr marL="2477502" indent="-225228" algn="ctr" eaLnBrk="0" fontAlgn="base" hangingPunct="0">
              <a:spcBef>
                <a:spcPct val="0"/>
              </a:spcBef>
              <a:spcAft>
                <a:spcPct val="0"/>
              </a:spcAft>
              <a:defRPr>
                <a:solidFill>
                  <a:schemeClr val="tx1"/>
                </a:solidFill>
                <a:latin typeface="Arial" charset="0"/>
              </a:defRPr>
            </a:lvl6pPr>
            <a:lvl7pPr marL="2927958" indent="-225228" algn="ctr" eaLnBrk="0" fontAlgn="base" hangingPunct="0">
              <a:spcBef>
                <a:spcPct val="0"/>
              </a:spcBef>
              <a:spcAft>
                <a:spcPct val="0"/>
              </a:spcAft>
              <a:defRPr>
                <a:solidFill>
                  <a:schemeClr val="tx1"/>
                </a:solidFill>
                <a:latin typeface="Arial" charset="0"/>
              </a:defRPr>
            </a:lvl7pPr>
            <a:lvl8pPr marL="3378413" indent="-225228" algn="ctr" eaLnBrk="0" fontAlgn="base" hangingPunct="0">
              <a:spcBef>
                <a:spcPct val="0"/>
              </a:spcBef>
              <a:spcAft>
                <a:spcPct val="0"/>
              </a:spcAft>
              <a:defRPr>
                <a:solidFill>
                  <a:schemeClr val="tx1"/>
                </a:solidFill>
                <a:latin typeface="Arial" charset="0"/>
              </a:defRPr>
            </a:lvl8pPr>
            <a:lvl9pPr marL="3828867" indent="-225228" algn="ctr" eaLnBrk="0" fontAlgn="base" hangingPunct="0">
              <a:spcBef>
                <a:spcPct val="0"/>
              </a:spcBef>
              <a:spcAft>
                <a:spcPct val="0"/>
              </a:spcAft>
              <a:defRPr>
                <a:solidFill>
                  <a:schemeClr val="tx1"/>
                </a:solidFill>
                <a:latin typeface="Arial" charset="0"/>
              </a:defRPr>
            </a:lvl9pPr>
          </a:lstStyle>
          <a:p>
            <a:pPr algn="r">
              <a:defRPr/>
            </a:pPr>
            <a:fld id="{9003FC93-B6F3-46DB-A881-F38597907839}" type="slidenum">
              <a:rPr lang="en-US" smtClean="0"/>
              <a:pPr algn="r">
                <a:defRPr/>
              </a:pPr>
              <a:t>4</a:t>
            </a:fld>
            <a:endParaRPr lang="en-US"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r>
              <a:rPr lang="en-US" dirty="0" smtClean="0"/>
              <a:t>John [slides 4-8] (15 Min)</a:t>
            </a:r>
          </a:p>
          <a:p>
            <a:endParaRPr lang="en-US" baseline="0" dirty="0" smtClean="0"/>
          </a:p>
          <a:p>
            <a:r>
              <a:rPr lang="en-US" baseline="0" dirty="0" smtClean="0"/>
              <a:t>Anyone who is new to a coaching role might feel like a bungee jumper … taking a leap of faith. </a:t>
            </a:r>
          </a:p>
          <a:p>
            <a:endParaRPr lang="en-US" baseline="0" dirty="0" smtClean="0"/>
          </a:p>
          <a:p>
            <a:r>
              <a:rPr lang="en-US" baseline="0" dirty="0" smtClean="0"/>
              <a:t>However, as long as both you, the coach, and the teacher (or team of teachers) you are supporting, both adopt a learning stance and, in addition are  willing to take some risks, then the guided, side-by-side journey you are embarking on may leave you feeling like you can climb every mountain.</a:t>
            </a:r>
            <a:endParaRPr lang="en-US" dirty="0" smtClean="0"/>
          </a:p>
          <a:p>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5E91887-A1D3-42AA-BFE7-B914DCAB402F}" type="slidenum">
              <a:rPr lang="en-US"/>
              <a:pPr>
                <a:defRPr/>
              </a:pPr>
              <a:t>5</a:t>
            </a:fld>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r>
              <a:rPr lang="en-US" dirty="0" smtClean="0"/>
              <a:t>First, we want</a:t>
            </a:r>
            <a:r>
              <a:rPr lang="en-US" baseline="0" dirty="0" smtClean="0"/>
              <a:t> you</a:t>
            </a:r>
            <a:r>
              <a:rPr lang="en-US" dirty="0" smtClean="0"/>
              <a:t> to help clarify for yourself what should be expected of</a:t>
            </a:r>
            <a:r>
              <a:rPr lang="en-US" baseline="0" dirty="0" smtClean="0"/>
              <a:t> someone who finds him/her self in the role of a </a:t>
            </a:r>
            <a:r>
              <a:rPr lang="en-US" dirty="0" smtClean="0"/>
              <a:t>math coach.  This activity should help you establish a baseline.</a:t>
            </a:r>
          </a:p>
          <a:p>
            <a:pPr marL="0" marR="0" indent="0" algn="l" defTabSz="914400" rtl="0" eaLnBrk="1" fontAlgn="auto" latinLnBrk="0" hangingPunct="1">
              <a:lnSpc>
                <a:spcPct val="100000"/>
              </a:lnSpc>
              <a:spcBef>
                <a:spcPts val="0"/>
              </a:spcBef>
              <a:spcAft>
                <a:spcPts val="0"/>
              </a:spcAft>
              <a:buClrTx/>
              <a:buSzTx/>
              <a:buFontTx/>
              <a:buNone/>
              <a:tabLst/>
              <a:defRPr/>
            </a:pPr>
            <a:endParaRPr lang="en-CA"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latin typeface="+mn-lt"/>
                <a:ea typeface="+mn-ea"/>
                <a:cs typeface="+mn-cs"/>
              </a:rPr>
              <a:t>We’ll use a </a:t>
            </a:r>
            <a:r>
              <a:rPr lang="en-CA" sz="1200" b="1" kern="1200" dirty="0" smtClean="0">
                <a:solidFill>
                  <a:schemeClr val="tx1"/>
                </a:solidFill>
                <a:latin typeface="+mn-lt"/>
                <a:ea typeface="+mn-ea"/>
                <a:cs typeface="+mn-cs"/>
              </a:rPr>
              <a:t>Frayer Model</a:t>
            </a:r>
            <a:r>
              <a:rPr lang="en-CA" sz="1200" kern="1200" dirty="0" smtClean="0">
                <a:solidFill>
                  <a:schemeClr val="tx1"/>
                </a:solidFill>
                <a:latin typeface="+mn-lt"/>
                <a:ea typeface="+mn-ea"/>
                <a:cs typeface="+mn-cs"/>
              </a:rPr>
              <a:t> to collect your current thoughts around coaching.</a:t>
            </a:r>
            <a:r>
              <a:rPr lang="en-CA" sz="1200" kern="1200" baseline="0" dirty="0" smtClean="0">
                <a:solidFill>
                  <a:schemeClr val="tx1"/>
                </a:solidFill>
                <a:latin typeface="+mn-lt"/>
                <a:ea typeface="+mn-ea"/>
                <a:cs typeface="+mn-cs"/>
              </a:rPr>
              <a:t> This comes from the Coaching Handbook available on the </a:t>
            </a:r>
            <a:r>
              <a:rPr lang="en-CA" sz="1200" kern="1200" baseline="0" dirty="0" err="1" smtClean="0">
                <a:solidFill>
                  <a:schemeClr val="tx1"/>
                </a:solidFill>
                <a:latin typeface="+mn-lt"/>
                <a:ea typeface="+mn-ea"/>
                <a:cs typeface="+mn-cs"/>
              </a:rPr>
              <a:t>EduGAINS</a:t>
            </a:r>
            <a:r>
              <a:rPr lang="en-CA" sz="1200" kern="1200" baseline="0" dirty="0" smtClean="0">
                <a:solidFill>
                  <a:schemeClr val="tx1"/>
                </a:solidFill>
                <a:latin typeface="+mn-lt"/>
                <a:ea typeface="+mn-ea"/>
                <a:cs typeface="+mn-cs"/>
              </a:rPr>
              <a:t> math website. We’ll have the revised version of it available in the resource session this evening.</a:t>
            </a:r>
          </a:p>
          <a:p>
            <a:pPr marL="0" marR="0" indent="0" algn="l" defTabSz="914400" rtl="0" eaLnBrk="1" fontAlgn="auto" latinLnBrk="0" hangingPunct="1">
              <a:lnSpc>
                <a:spcPct val="100000"/>
              </a:lnSpc>
              <a:spcBef>
                <a:spcPts val="0"/>
              </a:spcBef>
              <a:spcAft>
                <a:spcPts val="0"/>
              </a:spcAft>
              <a:buClrTx/>
              <a:buSzTx/>
              <a:buFontTx/>
              <a:buNone/>
              <a:tabLst/>
              <a:defRPr/>
            </a:pPr>
            <a:endParaRPr lang="en-CA"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CA" sz="1200" kern="1200" baseline="0" dirty="0" smtClean="0">
                <a:solidFill>
                  <a:schemeClr val="tx1"/>
                </a:solidFill>
                <a:latin typeface="+mn-lt"/>
                <a:ea typeface="+mn-ea"/>
                <a:cs typeface="+mn-cs"/>
              </a:rPr>
              <a:t>If you’ve done this activity before, hopefully you won’t see it as a repeat, but an opportunity to deepen your understanding of the coaching role as well as </a:t>
            </a:r>
            <a:r>
              <a:rPr lang="en-US" baseline="0" dirty="0" smtClean="0"/>
              <a:t>an opportunity to hear what others are doing in their boards.</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CA" sz="1200" kern="1200" dirty="0" smtClean="0">
              <a:solidFill>
                <a:schemeClr val="tx1"/>
              </a:solidFill>
              <a:latin typeface="+mn-lt"/>
              <a:ea typeface="+mn-ea"/>
              <a:cs typeface="+mn-cs"/>
            </a:endParaRPr>
          </a:p>
          <a:p>
            <a:endParaRPr lang="en-US" dirty="0" smtClean="0"/>
          </a:p>
          <a:p>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DDE999C-C93A-4EE5-8014-0C0A1FCF6369}" type="slidenum">
              <a:rPr lang="en-US"/>
              <a:pPr>
                <a:defRPr/>
              </a:pPr>
              <a:t>6</a:t>
            </a:fld>
            <a:endParaRPr lang="en-US"/>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lvl="0"/>
            <a:r>
              <a:rPr lang="en-CA" sz="1200" kern="1200" dirty="0" smtClean="0">
                <a:solidFill>
                  <a:schemeClr val="tx1"/>
                </a:solidFill>
                <a:latin typeface="+mn-lt"/>
                <a:ea typeface="+mn-ea"/>
                <a:cs typeface="+mn-cs"/>
              </a:rPr>
              <a:t>Find</a:t>
            </a:r>
            <a:r>
              <a:rPr lang="en-CA" sz="1200" kern="1200" baseline="0" dirty="0" smtClean="0">
                <a:solidFill>
                  <a:schemeClr val="tx1"/>
                </a:solidFill>
                <a:latin typeface="+mn-lt"/>
                <a:ea typeface="+mn-ea"/>
                <a:cs typeface="+mn-cs"/>
              </a:rPr>
              <a:t> a partner</a:t>
            </a:r>
            <a:r>
              <a:rPr lang="en-CA" sz="1200" kern="1200" dirty="0" smtClean="0">
                <a:solidFill>
                  <a:schemeClr val="tx1"/>
                </a:solidFill>
                <a:latin typeface="+mn-lt"/>
                <a:ea typeface="+mn-ea"/>
                <a:cs typeface="+mn-cs"/>
              </a:rPr>
              <a:t>,</a:t>
            </a:r>
            <a:r>
              <a:rPr lang="en-CA" sz="1200" kern="1200" baseline="0" dirty="0" smtClean="0">
                <a:solidFill>
                  <a:schemeClr val="tx1"/>
                </a:solidFill>
                <a:latin typeface="+mn-lt"/>
                <a:ea typeface="+mn-ea"/>
                <a:cs typeface="+mn-cs"/>
              </a:rPr>
              <a:t> and together, please complete the </a:t>
            </a:r>
            <a:r>
              <a:rPr lang="en-CA" sz="1200" i="1" kern="1200" baseline="0" dirty="0" smtClean="0">
                <a:solidFill>
                  <a:schemeClr val="tx1"/>
                </a:solidFill>
                <a:latin typeface="+mn-lt"/>
                <a:ea typeface="+mn-ea"/>
                <a:cs typeface="+mn-cs"/>
              </a:rPr>
              <a:t>Examples</a:t>
            </a:r>
            <a:r>
              <a:rPr lang="en-CA" sz="1200" kern="1200" baseline="0" dirty="0" smtClean="0">
                <a:solidFill>
                  <a:schemeClr val="tx1"/>
                </a:solidFill>
                <a:latin typeface="+mn-lt"/>
                <a:ea typeface="+mn-ea"/>
                <a:cs typeface="+mn-cs"/>
              </a:rPr>
              <a:t> and </a:t>
            </a:r>
            <a:r>
              <a:rPr lang="en-CA" sz="1200" i="1" kern="1200" baseline="0" dirty="0" smtClean="0">
                <a:solidFill>
                  <a:schemeClr val="tx1"/>
                </a:solidFill>
                <a:latin typeface="+mn-lt"/>
                <a:ea typeface="+mn-ea"/>
                <a:cs typeface="+mn-cs"/>
              </a:rPr>
              <a:t>Non-examples</a:t>
            </a:r>
            <a:r>
              <a:rPr lang="en-CA" sz="1200" kern="1200" baseline="0" dirty="0" smtClean="0">
                <a:solidFill>
                  <a:schemeClr val="tx1"/>
                </a:solidFill>
                <a:latin typeface="+mn-lt"/>
                <a:ea typeface="+mn-ea"/>
                <a:cs typeface="+mn-cs"/>
              </a:rPr>
              <a:t> portion of the Frayer Model, based on your own experience in a coaching role or on your board’s</a:t>
            </a:r>
            <a:r>
              <a:rPr lang="en-CA" sz="1200" kern="1200" dirty="0" smtClean="0">
                <a:solidFill>
                  <a:schemeClr val="tx1"/>
                </a:solidFill>
                <a:latin typeface="+mn-lt"/>
                <a:ea typeface="+mn-ea"/>
                <a:cs typeface="+mn-cs"/>
              </a:rPr>
              <a:t> coaching model</a:t>
            </a:r>
            <a:r>
              <a:rPr lang="en-CA" sz="1200" kern="1200" baseline="0" dirty="0" smtClean="0">
                <a:solidFill>
                  <a:schemeClr val="tx1"/>
                </a:solidFill>
                <a:latin typeface="+mn-lt"/>
                <a:ea typeface="+mn-ea"/>
                <a:cs typeface="+mn-cs"/>
              </a:rPr>
              <a:t>.</a:t>
            </a:r>
          </a:p>
          <a:p>
            <a:pPr lvl="0"/>
            <a:endParaRPr lang="en-CA" sz="1200" kern="1200" baseline="0" dirty="0" smtClean="0">
              <a:solidFill>
                <a:schemeClr val="tx1"/>
              </a:solidFill>
              <a:latin typeface="+mn-lt"/>
              <a:ea typeface="+mn-ea"/>
              <a:cs typeface="+mn-cs"/>
            </a:endParaRPr>
          </a:p>
          <a:p>
            <a:pPr lvl="0"/>
            <a:r>
              <a:rPr lang="en-CA" sz="1200" kern="1200" baseline="0" dirty="0" smtClean="0">
                <a:solidFill>
                  <a:schemeClr val="tx1"/>
                </a:solidFill>
                <a:latin typeface="+mn-lt"/>
                <a:ea typeface="+mn-ea"/>
                <a:cs typeface="+mn-cs"/>
              </a:rPr>
              <a:t>[Debrief] - whole group on poster paper- Use blank Frayer Model</a:t>
            </a:r>
            <a:endParaRPr lang="en-CA" sz="1200" kern="1200" dirty="0" smtClean="0">
              <a:solidFill>
                <a:schemeClr val="tx1"/>
              </a:solidFill>
              <a:latin typeface="+mn-lt"/>
              <a:ea typeface="+mn-ea"/>
              <a:cs typeface="+mn-cs"/>
            </a:endParaRPr>
          </a:p>
          <a:p>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ABA8F07-8DA9-436E-9664-0A38DC332E42}" type="slidenum">
              <a:rPr lang="en-US"/>
              <a:pPr>
                <a:defRPr/>
              </a:pPr>
              <a:t>7</a:t>
            </a:fld>
            <a:endParaRPr lang="en-US" dirty="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lvl="0"/>
            <a:r>
              <a:rPr lang="en-CA" sz="1200" kern="1200" dirty="0" smtClean="0">
                <a:solidFill>
                  <a:schemeClr val="tx1"/>
                </a:solidFill>
                <a:latin typeface="+mn-lt"/>
                <a:ea typeface="+mn-ea"/>
                <a:cs typeface="+mn-cs"/>
              </a:rPr>
              <a:t>Next, together</a:t>
            </a:r>
            <a:r>
              <a:rPr lang="en-CA" sz="1200" kern="1200" baseline="0" dirty="0" smtClean="0">
                <a:solidFill>
                  <a:schemeClr val="tx1"/>
                </a:solidFill>
                <a:latin typeface="+mn-lt"/>
                <a:ea typeface="+mn-ea"/>
                <a:cs typeface="+mn-cs"/>
              </a:rPr>
              <a:t> with your partner, identify some </a:t>
            </a:r>
            <a:r>
              <a:rPr lang="en-CA" sz="1200" i="1" kern="1200" dirty="0" smtClean="0">
                <a:solidFill>
                  <a:schemeClr val="tx1"/>
                </a:solidFill>
                <a:latin typeface="+mn-lt"/>
                <a:ea typeface="+mn-ea"/>
                <a:cs typeface="+mn-cs"/>
              </a:rPr>
              <a:t>Characteristics</a:t>
            </a:r>
            <a:r>
              <a:rPr lang="en-CA" sz="1200" kern="1200" dirty="0" smtClean="0">
                <a:solidFill>
                  <a:schemeClr val="tx1"/>
                </a:solidFill>
                <a:latin typeface="+mn-lt"/>
                <a:ea typeface="+mn-ea"/>
                <a:cs typeface="+mn-cs"/>
              </a:rPr>
              <a:t> of Coaching.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kern="1200" baseline="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baseline="0" dirty="0" smtClean="0">
                <a:solidFill>
                  <a:schemeClr val="tx1"/>
                </a:solidFill>
                <a:latin typeface="+mn-lt"/>
                <a:ea typeface="+mn-ea"/>
                <a:cs typeface="+mn-cs"/>
              </a:rPr>
              <a:t>[Debrief] - whole group on poster paper- blank Frayer Model</a:t>
            </a:r>
            <a:endParaRPr lang="en-CA"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CA"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latin typeface="+mn-lt"/>
                <a:ea typeface="+mn-ea"/>
                <a:cs typeface="+mn-cs"/>
              </a:rPr>
              <a:t>This activity will help you</a:t>
            </a:r>
            <a:r>
              <a:rPr lang="en-CA" sz="1200" kern="1200" baseline="0" dirty="0" smtClean="0">
                <a:solidFill>
                  <a:schemeClr val="tx1"/>
                </a:solidFill>
                <a:latin typeface="+mn-lt"/>
                <a:ea typeface="+mn-ea"/>
                <a:cs typeface="+mn-cs"/>
              </a:rPr>
              <a:t> d</a:t>
            </a:r>
            <a:r>
              <a:rPr lang="en-CA" sz="1200" kern="1200" dirty="0" smtClean="0">
                <a:solidFill>
                  <a:schemeClr val="tx1"/>
                </a:solidFill>
                <a:latin typeface="+mn-lt"/>
                <a:ea typeface="+mn-ea"/>
                <a:cs typeface="+mn-cs"/>
              </a:rPr>
              <a:t>evelop an image of coaching, as well as assist in defining your role as a coach. </a:t>
            </a:r>
            <a:r>
              <a:rPr lang="en-CA" sz="1200" kern="1200" baseline="0" dirty="0" smtClean="0">
                <a:solidFill>
                  <a:schemeClr val="tx1"/>
                </a:solidFill>
                <a:latin typeface="+mn-lt"/>
                <a:ea typeface="+mn-ea"/>
                <a:cs typeface="+mn-cs"/>
              </a:rPr>
              <a:t> It should also help you to </a:t>
            </a:r>
            <a:r>
              <a:rPr lang="en-CA" sz="1200" kern="1200" dirty="0" smtClean="0">
                <a:solidFill>
                  <a:schemeClr val="tx1"/>
                </a:solidFill>
                <a:latin typeface="+mn-lt"/>
                <a:ea typeface="+mn-ea"/>
                <a:cs typeface="+mn-cs"/>
              </a:rPr>
              <a:t>avoid possible challenges</a:t>
            </a:r>
            <a:r>
              <a:rPr lang="en-CA" sz="1200" kern="1200" baseline="0" dirty="0" smtClean="0">
                <a:solidFill>
                  <a:schemeClr val="tx1"/>
                </a:solidFill>
                <a:latin typeface="+mn-lt"/>
                <a:ea typeface="+mn-ea"/>
                <a:cs typeface="+mn-cs"/>
              </a:rPr>
              <a:t> that may occur when the teachers and/or administrators you work with are unclear about the coaches role.  </a:t>
            </a:r>
            <a:r>
              <a:rPr lang="en-CA" sz="1200" kern="1200" dirty="0" smtClean="0">
                <a:solidFill>
                  <a:schemeClr val="tx1"/>
                </a:solidFill>
                <a:latin typeface="+mn-lt"/>
                <a:ea typeface="+mn-ea"/>
                <a:cs typeface="+mn-cs"/>
              </a:rPr>
              <a:t> </a:t>
            </a:r>
            <a:r>
              <a:rPr lang="en-CA" sz="1200" kern="1200" baseline="0" dirty="0" smtClean="0">
                <a:solidFill>
                  <a:schemeClr val="tx1"/>
                </a:solidFill>
                <a:latin typeface="+mn-lt"/>
                <a:ea typeface="+mn-ea"/>
                <a:cs typeface="+mn-cs"/>
              </a:rPr>
              <a:t>Many coaches create a letter they share with administrators and teachers to ensure clarity.</a:t>
            </a:r>
            <a:endParaRPr lang="en-CA" sz="1200" kern="1200" dirty="0" smtClean="0">
              <a:solidFill>
                <a:schemeClr val="tx1"/>
              </a:solidFill>
              <a:latin typeface="+mn-lt"/>
              <a:ea typeface="+mn-ea"/>
              <a:cs typeface="+mn-cs"/>
            </a:endParaRPr>
          </a:p>
          <a:p>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nSpc>
                <a:spcPct val="150000"/>
              </a:lnSpc>
              <a:spcAft>
                <a:spcPts val="1200"/>
              </a:spcAft>
              <a:buSzPct val="125000"/>
              <a:buFont typeface="Arial" pitchFamily="34" charset="0"/>
              <a:buNone/>
            </a:pPr>
            <a:r>
              <a:rPr lang="en-CA" dirty="0" smtClean="0"/>
              <a:t> </a:t>
            </a:r>
            <a:r>
              <a:rPr lang="en-CA" i="1" dirty="0" smtClean="0"/>
              <a:t>Successful</a:t>
            </a:r>
            <a:r>
              <a:rPr lang="en-CA" i="1" baseline="0" dirty="0" smtClean="0"/>
              <a:t> coaching means …</a:t>
            </a:r>
            <a:endParaRPr lang="en-CA" sz="1050" kern="1200" dirty="0" smtClean="0">
              <a:effectLst/>
            </a:endParaRPr>
          </a:p>
          <a:p>
            <a:pPr marL="228600" indent="-228600">
              <a:lnSpc>
                <a:spcPct val="150000"/>
              </a:lnSpc>
              <a:spcAft>
                <a:spcPts val="1200"/>
              </a:spcAft>
              <a:buSzPct val="100000"/>
              <a:buFont typeface="+mj-lt"/>
              <a:buAutoNum type="arabicPeriod"/>
            </a:pPr>
            <a:r>
              <a:rPr lang="en-US" sz="1200" kern="1200" dirty="0" smtClean="0">
                <a:effectLst/>
              </a:rPr>
              <a:t>developing a level of trust between the coach and teacher(s)</a:t>
            </a:r>
          </a:p>
          <a:p>
            <a:pPr marL="228600" marR="0" lvl="0" indent="-228600" algn="l" defTabSz="914400" rtl="0" eaLnBrk="1" fontAlgn="auto" latinLnBrk="0" hangingPunct="1">
              <a:lnSpc>
                <a:spcPct val="150000"/>
              </a:lnSpc>
              <a:spcBef>
                <a:spcPts val="0"/>
              </a:spcBef>
              <a:spcAft>
                <a:spcPts val="1200"/>
              </a:spcAft>
              <a:buClrTx/>
              <a:buSzPct val="100000"/>
              <a:buFont typeface="+mj-lt"/>
              <a:buAutoNum type="arabicPeriod"/>
              <a:tabLst/>
              <a:defRPr/>
            </a:pPr>
            <a:r>
              <a:rPr lang="en-US" sz="1200" dirty="0" smtClean="0">
                <a:effectLst/>
              </a:rPr>
              <a:t>asking good questions, and by extension being a good listener</a:t>
            </a:r>
          </a:p>
          <a:p>
            <a:pPr marL="228600" marR="0" lvl="0" indent="-228600" algn="l" defTabSz="914400" rtl="0" eaLnBrk="1" fontAlgn="auto" latinLnBrk="0" hangingPunct="1">
              <a:lnSpc>
                <a:spcPct val="150000"/>
              </a:lnSpc>
              <a:spcBef>
                <a:spcPts val="0"/>
              </a:spcBef>
              <a:spcAft>
                <a:spcPts val="1200"/>
              </a:spcAft>
              <a:buClrTx/>
              <a:buSzPct val="100000"/>
              <a:buFont typeface="+mj-lt"/>
              <a:buAutoNum type="arabicPeriod"/>
              <a:tabLst/>
              <a:defRPr/>
            </a:pPr>
            <a:r>
              <a:rPr lang="en-US" sz="1200" dirty="0" smtClean="0">
                <a:effectLst/>
              </a:rPr>
              <a:t>helping the teacher(s) realize that one of the keys to successful teaching is knowing how to ask good questions</a:t>
            </a:r>
          </a:p>
          <a:p>
            <a:pPr marL="228600" marR="0" lvl="0" indent="-228600" algn="l" defTabSz="914400" rtl="0" eaLnBrk="1" fontAlgn="auto" latinLnBrk="0" hangingPunct="1">
              <a:lnSpc>
                <a:spcPct val="150000"/>
              </a:lnSpc>
              <a:spcBef>
                <a:spcPts val="0"/>
              </a:spcBef>
              <a:spcAft>
                <a:spcPts val="1200"/>
              </a:spcAft>
              <a:buClrTx/>
              <a:buSzPct val="100000"/>
              <a:buFont typeface="+mj-lt"/>
              <a:buAutoNum type="arabicPeriod"/>
              <a:tabLst/>
              <a:defRPr/>
            </a:pPr>
            <a:r>
              <a:rPr lang="en-US" sz="1200" dirty="0" smtClean="0">
                <a:effectLst/>
              </a:rPr>
              <a:t>requires embracing a structured approach to planning a 3-part lesson (e.g. PPQT) while demonstrating the importance of aligning big ideas with </a:t>
            </a:r>
            <a:r>
              <a:rPr lang="en-US" sz="1200" baseline="0" dirty="0" smtClean="0">
                <a:effectLst/>
              </a:rPr>
              <a:t>            </a:t>
            </a:r>
            <a:r>
              <a:rPr lang="en-US" sz="1200" dirty="0" smtClean="0">
                <a:effectLst/>
              </a:rPr>
              <a:t>curriculum expectations and lesson goals </a:t>
            </a:r>
          </a:p>
          <a:p>
            <a:pPr marL="228600" marR="0" lvl="0" indent="-228600" algn="l" defTabSz="914400" rtl="0" eaLnBrk="1" fontAlgn="auto" latinLnBrk="0" hangingPunct="1">
              <a:lnSpc>
                <a:spcPct val="100000"/>
              </a:lnSpc>
              <a:spcBef>
                <a:spcPts val="0"/>
              </a:spcBef>
              <a:spcAft>
                <a:spcPts val="1200"/>
              </a:spcAft>
              <a:buClrTx/>
              <a:buSzPct val="100000"/>
              <a:buFont typeface="+mj-lt"/>
              <a:buAutoNum type="arabicPeriod"/>
              <a:tabLst/>
              <a:defRPr/>
            </a:pPr>
            <a:r>
              <a:rPr lang="en-US" sz="1200" dirty="0" smtClean="0">
                <a:effectLst/>
              </a:rPr>
              <a:t>helping the teacher(s) understand that one of the keys to planning great lessons is being able to anticipate student responses in</a:t>
            </a:r>
            <a:r>
              <a:rPr lang="en-US" sz="1200" baseline="0" dirty="0" smtClean="0">
                <a:effectLst/>
              </a:rPr>
              <a:t> order to </a:t>
            </a:r>
            <a:r>
              <a:rPr lang="en-US" sz="1200" dirty="0" smtClean="0">
                <a:effectLst/>
              </a:rPr>
              <a:t>plan  </a:t>
            </a:r>
            <a:r>
              <a:rPr lang="en-US" sz="1200" baseline="0" dirty="0" smtClean="0">
                <a:effectLst/>
              </a:rPr>
              <a:t>    </a:t>
            </a:r>
            <a:r>
              <a:rPr lang="en-US" sz="1200" dirty="0" smtClean="0">
                <a:effectLst/>
              </a:rPr>
              <a:t>appropriate probing/prompting/scaffolding questions</a:t>
            </a:r>
          </a:p>
          <a:p>
            <a:pPr marL="228600" marR="0" lvl="0" indent="-228600" algn="l" defTabSz="914400" rtl="0" eaLnBrk="1" fontAlgn="auto" latinLnBrk="0" hangingPunct="1">
              <a:lnSpc>
                <a:spcPct val="100000"/>
              </a:lnSpc>
              <a:spcBef>
                <a:spcPts val="0"/>
              </a:spcBef>
              <a:spcAft>
                <a:spcPts val="1200"/>
              </a:spcAft>
              <a:buClrTx/>
              <a:buSzPct val="100000"/>
              <a:buFont typeface="+mj-lt"/>
              <a:buAutoNum type="arabicPeriod"/>
              <a:tabLst/>
              <a:defRPr/>
            </a:pPr>
            <a:r>
              <a:rPr lang="en-US" sz="1200" dirty="0" smtClean="0">
                <a:effectLst/>
              </a:rPr>
              <a:t>extending every teacher’s mathematical content knowledge for teaching</a:t>
            </a:r>
          </a:p>
          <a:p>
            <a:pPr marL="228600" marR="0" lvl="0" indent="-228600" algn="l" defTabSz="914400" rtl="0" eaLnBrk="1" fontAlgn="auto" latinLnBrk="0" hangingPunct="1">
              <a:lnSpc>
                <a:spcPct val="100000"/>
              </a:lnSpc>
              <a:spcBef>
                <a:spcPts val="0"/>
              </a:spcBef>
              <a:spcAft>
                <a:spcPts val="1200"/>
              </a:spcAft>
              <a:buClrTx/>
              <a:buSzPct val="100000"/>
              <a:buFont typeface="+mj-lt"/>
              <a:buAutoNum type="arabicPeriod"/>
              <a:tabLst/>
              <a:defRPr/>
            </a:pPr>
            <a:r>
              <a:rPr lang="en-US" sz="1200" dirty="0" smtClean="0">
                <a:effectLst/>
                <a:latin typeface="+mn-lt"/>
                <a:ea typeface="Calibri"/>
                <a:cs typeface="Times New Roman"/>
              </a:rPr>
              <a:t>a learner stance</a:t>
            </a:r>
            <a:endParaRPr lang="en-US" sz="1200" dirty="0" smtClean="0">
              <a:effectLst/>
              <a:latin typeface="+mn-lt"/>
              <a:cs typeface="Times New Roman"/>
            </a:endParaRPr>
          </a:p>
          <a:p>
            <a:pPr marL="228600" marR="0" lvl="0" indent="-228600" algn="l" defTabSz="914400" rtl="0" eaLnBrk="1" fontAlgn="auto" latinLnBrk="0" hangingPunct="1">
              <a:lnSpc>
                <a:spcPct val="100000"/>
              </a:lnSpc>
              <a:spcBef>
                <a:spcPts val="0"/>
              </a:spcBef>
              <a:spcAft>
                <a:spcPts val="1200"/>
              </a:spcAft>
              <a:buClrTx/>
              <a:buSzPct val="100000"/>
              <a:buFont typeface="+mj-lt"/>
              <a:buAutoNum type="arabicPeriod"/>
              <a:tabLst/>
              <a:defRPr/>
            </a:pPr>
            <a:r>
              <a:rPr lang="en-US" sz="1200" dirty="0" smtClean="0">
                <a:effectLst/>
              </a:rPr>
              <a:t>challenging teachers current beliefs … to disrupt current beliefs in order to develop new habits of mind and practice</a:t>
            </a:r>
          </a:p>
          <a:p>
            <a:pPr>
              <a:buFont typeface="Arial" pitchFamily="34" charset="0"/>
              <a:buNone/>
            </a:pPr>
            <a:endParaRPr lang="en-US" sz="1200" kern="1200" dirty="0" smtClean="0">
              <a:effectLst/>
            </a:endParaRPr>
          </a:p>
          <a:p>
            <a:pPr>
              <a:buFont typeface="Arial" pitchFamily="34" charset="0"/>
              <a:buChar char="•"/>
            </a:pPr>
            <a:endParaRPr lang="en-CA" dirty="0"/>
          </a:p>
        </p:txBody>
      </p:sp>
      <p:sp>
        <p:nvSpPr>
          <p:cNvPr id="4" name="Slide Number Placeholder 3"/>
          <p:cNvSpPr>
            <a:spLocks noGrp="1"/>
          </p:cNvSpPr>
          <p:nvPr>
            <p:ph type="sldNum" sz="quarter" idx="10"/>
          </p:nvPr>
        </p:nvSpPr>
        <p:spPr/>
        <p:txBody>
          <a:bodyPr/>
          <a:lstStyle/>
          <a:p>
            <a:fld id="{C027C4F1-4BC3-4948-8D42-928838938B4F}" type="slidenum">
              <a:rPr lang="en-CA" smtClean="0"/>
              <a:pPr/>
              <a:t>8</a:t>
            </a:fld>
            <a:endParaRPr lang="en-CA"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Irene [slides 9-11]</a:t>
            </a:r>
            <a:r>
              <a:rPr lang="en-CA" baseline="0" dirty="0" smtClean="0"/>
              <a:t> </a:t>
            </a:r>
            <a:r>
              <a:rPr lang="en-CA" dirty="0" smtClean="0"/>
              <a:t>(15 min.)</a:t>
            </a:r>
          </a:p>
          <a:p>
            <a:endParaRPr lang="en-CA" dirty="0" smtClean="0"/>
          </a:p>
          <a:p>
            <a:r>
              <a:rPr lang="en-CA" dirty="0" smtClean="0"/>
              <a:t>Of the 8 elements John identified in successful coaching - Questioning and listening are the 2 most important skills</a:t>
            </a:r>
            <a:r>
              <a:rPr lang="en-CA" baseline="0" dirty="0" smtClean="0"/>
              <a:t> a coach needs to utilize.</a:t>
            </a:r>
            <a:endParaRPr lang="en-CA" dirty="0"/>
          </a:p>
        </p:txBody>
      </p:sp>
      <p:sp>
        <p:nvSpPr>
          <p:cNvPr id="4" name="Slide Number Placeholder 3"/>
          <p:cNvSpPr>
            <a:spLocks noGrp="1"/>
          </p:cNvSpPr>
          <p:nvPr>
            <p:ph type="sldNum" sz="quarter" idx="10"/>
          </p:nvPr>
        </p:nvSpPr>
        <p:spPr/>
        <p:txBody>
          <a:bodyPr/>
          <a:lstStyle/>
          <a:p>
            <a:pPr>
              <a:defRPr/>
            </a:pPr>
            <a:fld id="{3AF5C6E1-8B8E-403B-BA5D-5457A6871DA3}"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b="1"/>
            </a:lvl1pPr>
          </a:lstStyle>
          <a:p>
            <a:r>
              <a:rPr lang="en-CA"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4149AB64-3ACC-45D5-8A3B-F331E0565363}" type="datetime1">
              <a:rPr lang="en-US" smtClean="0"/>
              <a:t>8/15/2013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401175562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A170A396-0BB9-4284-B6E0-6205FD366467}" type="datetime1">
              <a:rPr lang="en-US" smtClean="0"/>
              <a:t>8/15/2013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2198279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119D8729-04DA-4AE6-B87B-857CB7A67F0B}" type="datetime1">
              <a:rPr lang="en-US" smtClean="0"/>
              <a:t>8/15/2013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13807818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457200" y="19050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9050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a:xfrm>
            <a:off x="457200" y="6245225"/>
            <a:ext cx="2133600" cy="384175"/>
          </a:xfrm>
        </p:spPr>
        <p:txBody>
          <a:bodyPr/>
          <a:lstStyle>
            <a:lvl1pPr>
              <a:defRPr/>
            </a:lvl1pPr>
          </a:lstStyle>
          <a:p>
            <a:pPr>
              <a:defRPr/>
            </a:pPr>
            <a:fld id="{FFFAB2B3-9CE6-4D54-B7B6-52E6955C4C7B}" type="datetime1">
              <a:rPr lang="en-US" smtClean="0"/>
              <a:t>8/15/2013</a:t>
            </a:fld>
            <a:endParaRPr lang="en-CA"/>
          </a:p>
        </p:txBody>
      </p:sp>
      <p:sp>
        <p:nvSpPr>
          <p:cNvPr id="6" name="Footer Placeholder 5"/>
          <p:cNvSpPr>
            <a:spLocks noGrp="1"/>
          </p:cNvSpPr>
          <p:nvPr>
            <p:ph type="ftr" sz="quarter" idx="11"/>
          </p:nvPr>
        </p:nvSpPr>
        <p:spPr>
          <a:xfrm>
            <a:off x="3124200" y="6245225"/>
            <a:ext cx="2895600" cy="384175"/>
          </a:xfrm>
        </p:spPr>
        <p:txBody>
          <a:bodyPr/>
          <a:lstStyle>
            <a:lvl1pPr>
              <a:defRPr/>
            </a:lvl1pPr>
          </a:lstStyle>
          <a:p>
            <a:pPr>
              <a:defRPr/>
            </a:pPr>
            <a:endParaRPr lang="en-CA"/>
          </a:p>
        </p:txBody>
      </p:sp>
      <p:sp>
        <p:nvSpPr>
          <p:cNvPr id="7" name="Slide Number Placeholder 6"/>
          <p:cNvSpPr>
            <a:spLocks noGrp="1"/>
          </p:cNvSpPr>
          <p:nvPr>
            <p:ph type="sldNum" sz="quarter" idx="12"/>
          </p:nvPr>
        </p:nvSpPr>
        <p:spPr>
          <a:xfrm>
            <a:off x="6553200" y="6245225"/>
            <a:ext cx="2133600" cy="384175"/>
          </a:xfrm>
        </p:spPr>
        <p:txBody>
          <a:bodyPr/>
          <a:lstStyle>
            <a:lvl1pPr>
              <a:defRPr/>
            </a:lvl1pPr>
          </a:lstStyle>
          <a:p>
            <a:pPr>
              <a:defRPr/>
            </a:pPr>
            <a:fld id="{31459AF8-681F-4E81-BA04-730B4ECC1095}" type="slidenum">
              <a:rPr lang="en-CA"/>
              <a:pPr>
                <a:defRPr/>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F68965BA-46A7-4DD5-BADF-96C561A7A1DE}" type="datetime1">
              <a:rPr lang="en-US" smtClean="0"/>
              <a:t>8/15/2013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142486577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2521ECE8-24E2-49DB-B281-845CA7F92666}" type="datetime1">
              <a:rPr lang="en-US" smtClean="0"/>
              <a:t>8/15/2013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1344344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627DEBD2-FDDF-4199-BE02-E13234889823}" type="datetime1">
              <a:rPr lang="en-US" smtClean="0"/>
              <a:t>8/15/2013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4122077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D561ABE7-A374-4AE6-B229-0F39CBD1FB39}" type="datetime1">
              <a:rPr lang="en-US" smtClean="0"/>
              <a:t>8/15/2013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4011397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9889146B-7F83-4888-B0DF-C7B2DFB674C7}" type="datetime1">
              <a:rPr lang="en-US" smtClean="0"/>
              <a:t>8/15/2013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4058544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44D733-C74D-482A-8A6B-6BD50A7F517A}" type="datetime1">
              <a:rPr lang="en-US" smtClean="0"/>
              <a:t>8/15/2013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3284070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5E2DAF29-386C-40FD-B9F9-3C8E3BC747EF}" type="datetime1">
              <a:rPr lang="en-US" smtClean="0"/>
              <a:t>8/15/2013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37400272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48DA73DC-273D-4CDB-8435-8142C62D1D7E}" type="datetime1">
              <a:rPr lang="en-US" smtClean="0"/>
              <a:t>8/15/2013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1153231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dirty="0" smtClean="0"/>
              <a:t>Click to edit Master text styles</a:t>
            </a:r>
          </a:p>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1CA4C9-EEB3-47DC-BE7D-5D93E190D410}" type="datetime1">
              <a:rPr lang="en-US" smtClean="0"/>
              <a:t>8/15/2013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63FA57-51B7-AA47-BE1A-71E8456F4E51}" type="slidenum">
              <a:rPr lang="en-US" smtClean="0"/>
              <a:pPr/>
              <a:t>‹#›</a:t>
            </a:fld>
            <a:endParaRPr lang="en-US"/>
          </a:p>
        </p:txBody>
      </p:sp>
      <p:sp>
        <p:nvSpPr>
          <p:cNvPr id="7" name="Right Triangle 6"/>
          <p:cNvSpPr/>
          <p:nvPr userDrawn="1"/>
        </p:nvSpPr>
        <p:spPr>
          <a:xfrm>
            <a:off x="0" y="5984240"/>
            <a:ext cx="9144000" cy="873760"/>
          </a:xfrm>
          <a:prstGeom prst="rtTriangle">
            <a:avLst/>
          </a:prstGeom>
          <a:gradFill flip="none" rotWithShape="1">
            <a:gsLst>
              <a:gs pos="0">
                <a:srgbClr val="00A3DB"/>
              </a:gs>
              <a:gs pos="100000">
                <a:schemeClr val="accent1">
                  <a:tint val="50000"/>
                  <a:shade val="100000"/>
                  <a:satMod val="350000"/>
                </a:schemeClr>
              </a:gs>
            </a:gsLst>
            <a:lin ang="5400000" scaled="1"/>
            <a:tileRect/>
          </a:gradFill>
          <a:scene3d>
            <a:camera prst="orthographicFront">
              <a:rot lat="0" lon="1080000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8" name="Right Triangle 7"/>
          <p:cNvSpPr/>
          <p:nvPr userDrawn="1"/>
        </p:nvSpPr>
        <p:spPr>
          <a:xfrm>
            <a:off x="0" y="6085840"/>
            <a:ext cx="9144000" cy="772160"/>
          </a:xfrm>
          <a:prstGeom prst="rtTriangle">
            <a:avLst/>
          </a:prstGeom>
          <a:gradFill flip="none" rotWithShape="1">
            <a:gsLst>
              <a:gs pos="0">
                <a:srgbClr val="00A3DB"/>
              </a:gs>
              <a:gs pos="100000">
                <a:schemeClr val="accent1">
                  <a:tint val="50000"/>
                  <a:shade val="100000"/>
                  <a:satMod val="350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pic>
        <p:nvPicPr>
          <p:cNvPr id="9" name="Picture 2"/>
          <p:cNvPicPr>
            <a:picLocks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28270" y="6350000"/>
            <a:ext cx="1652588"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5544516"/>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Lst>
  <p:hf hdr="0" ftr="0" dt="0"/>
  <p:txStyles>
    <p:titleStyle>
      <a:lvl1pPr algn="ctr" defTabSz="457200" rtl="0" eaLnBrk="1" latinLnBrk="0" hangingPunct="1">
        <a:spcBef>
          <a:spcPct val="0"/>
        </a:spcBef>
        <a:buNone/>
        <a:defRPr sz="4400" b="1" kern="1200">
          <a:solidFill>
            <a:schemeClr val="accent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Marian_Co_Planning_Gap%20Closing%20G6%20SCDSB_March_08_2011.mp4"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8.emf"/><Relationship Id="rId4" Type="http://schemas.openxmlformats.org/officeDocument/2006/relationships/oleObject" Target="../embeddings/oleObject1.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8.emf"/><Relationship Id="rId4" Type="http://schemas.openxmlformats.org/officeDocument/2006/relationships/oleObject" Target="../embeddings/oleObject2.bin"/></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openclipart.org/detail/174863/goldfishes-in-a-bowl-by-artbejo-174863"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3" Type="http://schemas.openxmlformats.org/officeDocument/2006/relationships/hyperlink" Target="https://community.elearningontario.ca/d2l/home/81491" TargetMode="External"/><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mailto:jrod1@live.ca" TargetMode="External"/><Relationship Id="rId2" Type="http://schemas.openxmlformats.org/officeDocument/2006/relationships/hyperlink" Target="mailto:irene.mcevoy@gmail.co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5076" y="2209255"/>
            <a:ext cx="7772400" cy="1637531"/>
          </a:xfrm>
        </p:spPr>
        <p:txBody>
          <a:bodyPr>
            <a:normAutofit fontScale="90000"/>
          </a:bodyPr>
          <a:lstStyle/>
          <a:p>
            <a:r>
              <a:rPr lang="en-US" sz="4900" b="1" dirty="0" smtClean="0"/>
              <a:t>Coaching in Mathematics</a:t>
            </a:r>
            <a:r>
              <a:rPr lang="en-US" sz="4900" dirty="0" smtClean="0"/>
              <a:t/>
            </a:r>
            <a:br>
              <a:rPr lang="en-US" sz="4900" dirty="0" smtClean="0"/>
            </a:br>
            <a:r>
              <a:rPr lang="en-US" dirty="0" smtClean="0"/>
              <a:t> </a:t>
            </a:r>
            <a:r>
              <a:rPr lang="en-US" sz="2700" dirty="0" smtClean="0"/>
              <a:t>“A coach helps to develop expertise in planning, reflecting, problem solving and decision making.”    </a:t>
            </a:r>
            <a:r>
              <a:rPr lang="en-US" sz="2000" i="1" dirty="0" smtClean="0"/>
              <a:t>Costa &amp; </a:t>
            </a:r>
            <a:r>
              <a:rPr lang="en-US" sz="2000" i="1" dirty="0" err="1" smtClean="0"/>
              <a:t>Garmston</a:t>
            </a:r>
            <a:r>
              <a:rPr lang="en-US" sz="2000" i="1" dirty="0" smtClean="0"/>
              <a:t>, 2002</a:t>
            </a:r>
            <a:endParaRPr lang="en-US" sz="2000" dirty="0"/>
          </a:p>
        </p:txBody>
      </p:sp>
      <p:sp>
        <p:nvSpPr>
          <p:cNvPr id="3" name="Subtitle 2"/>
          <p:cNvSpPr>
            <a:spLocks noGrp="1"/>
          </p:cNvSpPr>
          <p:nvPr>
            <p:ph type="subTitle" idx="1"/>
          </p:nvPr>
        </p:nvSpPr>
        <p:spPr>
          <a:xfrm>
            <a:off x="1127760" y="4277360"/>
            <a:ext cx="7086600" cy="1752600"/>
          </a:xfrm>
        </p:spPr>
        <p:txBody>
          <a:bodyPr>
            <a:normAutofit/>
          </a:bodyPr>
          <a:lstStyle/>
          <a:p>
            <a:r>
              <a:rPr lang="en-CA" sz="2600" dirty="0" smtClean="0">
                <a:solidFill>
                  <a:schemeClr val="tx1"/>
                </a:solidFill>
              </a:rPr>
              <a:t>Irene </a:t>
            </a:r>
            <a:r>
              <a:rPr lang="en-CA" sz="2600" dirty="0" err="1" smtClean="0">
                <a:solidFill>
                  <a:schemeClr val="tx1"/>
                </a:solidFill>
              </a:rPr>
              <a:t>McEvoy</a:t>
            </a:r>
            <a:r>
              <a:rPr lang="en-CA" sz="2600" dirty="0" smtClean="0">
                <a:solidFill>
                  <a:schemeClr val="tx1"/>
                </a:solidFill>
              </a:rPr>
              <a:t>, Provincial Mathematics Facilitator</a:t>
            </a:r>
          </a:p>
          <a:p>
            <a:r>
              <a:rPr lang="en-CA" sz="2600" dirty="0" smtClean="0">
                <a:solidFill>
                  <a:schemeClr val="tx1"/>
                </a:solidFill>
              </a:rPr>
              <a:t>John Rodger, Provincial Mathematics Facilitator</a:t>
            </a:r>
          </a:p>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2026" y="339203"/>
            <a:ext cx="3209894" cy="1669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1063FA57-51B7-AA47-BE1A-71E8456F4E51}" type="slidenum">
              <a:rPr lang="en-US" smtClean="0"/>
              <a:pPr/>
              <a:t>1</a:t>
            </a:fld>
            <a:endParaRPr lang="en-US"/>
          </a:p>
        </p:txBody>
      </p:sp>
    </p:spTree>
    <p:extLst>
      <p:ext uri="{BB962C8B-B14F-4D97-AF65-F5344CB8AC3E}">
        <p14:creationId xmlns:p14="http://schemas.microsoft.com/office/powerpoint/2010/main" val="3198466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346075" y="296863"/>
            <a:ext cx="8229600" cy="715962"/>
          </a:xfrm>
        </p:spPr>
        <p:txBody>
          <a:bodyPr/>
          <a:lstStyle/>
          <a:p>
            <a:r>
              <a:rPr lang="en-US" sz="4000" b="1" dirty="0" smtClean="0">
                <a:solidFill>
                  <a:schemeClr val="accent1"/>
                </a:solidFill>
              </a:rPr>
              <a:t>Coaching Strategies and Stems</a:t>
            </a:r>
          </a:p>
        </p:txBody>
      </p:sp>
      <p:sp>
        <p:nvSpPr>
          <p:cNvPr id="589827" name="Rectangle 3"/>
          <p:cNvSpPr>
            <a:spLocks noGrp="1" noChangeArrowheads="1"/>
          </p:cNvSpPr>
          <p:nvPr>
            <p:ph type="body" idx="4294967295"/>
          </p:nvPr>
        </p:nvSpPr>
        <p:spPr>
          <a:xfrm>
            <a:off x="409575" y="1089025"/>
            <a:ext cx="8229600" cy="4538663"/>
          </a:xfrm>
        </p:spPr>
        <p:txBody>
          <a:bodyPr>
            <a:normAutofit lnSpcReduction="10000"/>
          </a:bodyPr>
          <a:lstStyle/>
          <a:p>
            <a:pPr>
              <a:lnSpc>
                <a:spcPct val="90000"/>
              </a:lnSpc>
            </a:pPr>
            <a:r>
              <a:rPr lang="en-US" b="1" dirty="0" smtClean="0">
                <a:solidFill>
                  <a:srgbClr val="9D1F67"/>
                </a:solidFill>
              </a:rPr>
              <a:t>Paraphrasing</a:t>
            </a:r>
          </a:p>
          <a:p>
            <a:pPr>
              <a:lnSpc>
                <a:spcPct val="90000"/>
              </a:lnSpc>
            </a:pPr>
            <a:r>
              <a:rPr lang="en-US" sz="2000" b="1" dirty="0" smtClean="0"/>
              <a:t>Do I understand that</a:t>
            </a:r>
            <a:r>
              <a:rPr lang="en-US" sz="2000" dirty="0" smtClean="0"/>
              <a:t>… you don’t have access to computers?</a:t>
            </a:r>
          </a:p>
          <a:p>
            <a:pPr>
              <a:lnSpc>
                <a:spcPct val="90000"/>
              </a:lnSpc>
            </a:pPr>
            <a:r>
              <a:rPr lang="en-US" sz="2000" b="1" dirty="0" smtClean="0"/>
              <a:t>In other words …</a:t>
            </a:r>
            <a:r>
              <a:rPr lang="en-US" sz="2000" dirty="0" smtClean="0"/>
              <a:t>you want to try some differentiated instruction?</a:t>
            </a:r>
          </a:p>
          <a:p>
            <a:pPr>
              <a:lnSpc>
                <a:spcPct val="90000"/>
              </a:lnSpc>
            </a:pPr>
            <a:r>
              <a:rPr lang="en-US" sz="2000" b="1" dirty="0" smtClean="0"/>
              <a:t>It sounds like …</a:t>
            </a:r>
            <a:r>
              <a:rPr lang="en-US" sz="2000" dirty="0" smtClean="0"/>
              <a:t>you have explored a variety of resources?</a:t>
            </a:r>
          </a:p>
          <a:p>
            <a:pPr>
              <a:lnSpc>
                <a:spcPct val="90000"/>
              </a:lnSpc>
            </a:pPr>
            <a:r>
              <a:rPr lang="en-US" b="1" dirty="0" smtClean="0">
                <a:solidFill>
                  <a:srgbClr val="9D1F67"/>
                </a:solidFill>
              </a:rPr>
              <a:t>Clarifying</a:t>
            </a:r>
            <a:r>
              <a:rPr lang="en-US" dirty="0" smtClean="0"/>
              <a:t> </a:t>
            </a:r>
          </a:p>
          <a:p>
            <a:pPr>
              <a:lnSpc>
                <a:spcPct val="90000"/>
              </a:lnSpc>
            </a:pPr>
            <a:r>
              <a:rPr lang="en-US" sz="2000" b="1" dirty="0" smtClean="0"/>
              <a:t>What do you mean by …</a:t>
            </a:r>
            <a:r>
              <a:rPr lang="en-US" sz="2000" dirty="0" smtClean="0"/>
              <a:t> the course is too hard?</a:t>
            </a:r>
            <a:endParaRPr lang="en-US" dirty="0" smtClean="0"/>
          </a:p>
          <a:p>
            <a:pPr>
              <a:lnSpc>
                <a:spcPct val="90000"/>
              </a:lnSpc>
            </a:pPr>
            <a:r>
              <a:rPr lang="en-US" sz="2000" b="1" dirty="0" smtClean="0"/>
              <a:t>Is it always the case that …</a:t>
            </a:r>
            <a:r>
              <a:rPr lang="en-US" sz="2000" dirty="0" smtClean="0"/>
              <a:t>the students in the class don’t listen?</a:t>
            </a:r>
          </a:p>
          <a:p>
            <a:pPr>
              <a:lnSpc>
                <a:spcPct val="90000"/>
              </a:lnSpc>
            </a:pPr>
            <a:r>
              <a:rPr lang="en-US" sz="2000" b="1" dirty="0" smtClean="0"/>
              <a:t>How is…</a:t>
            </a:r>
            <a:r>
              <a:rPr lang="en-US" sz="2000" dirty="0" smtClean="0"/>
              <a:t> teaching math same as/different from…teaching science?</a:t>
            </a:r>
          </a:p>
          <a:p>
            <a:pPr>
              <a:lnSpc>
                <a:spcPct val="90000"/>
              </a:lnSpc>
            </a:pPr>
            <a:r>
              <a:rPr lang="en-US" b="1" dirty="0" smtClean="0">
                <a:solidFill>
                  <a:srgbClr val="9D1F67"/>
                </a:solidFill>
              </a:rPr>
              <a:t>Interpreting</a:t>
            </a:r>
            <a:endParaRPr lang="en-US" sz="2000" b="1" dirty="0" smtClean="0">
              <a:solidFill>
                <a:srgbClr val="9D1F67"/>
              </a:solidFill>
            </a:endParaRPr>
          </a:p>
          <a:p>
            <a:pPr>
              <a:lnSpc>
                <a:spcPct val="90000"/>
              </a:lnSpc>
            </a:pPr>
            <a:r>
              <a:rPr lang="en-US" sz="2000" b="1" dirty="0" smtClean="0"/>
              <a:t>What you are explaining might mean …</a:t>
            </a:r>
            <a:r>
              <a:rPr lang="en-US" sz="2000" dirty="0" smtClean="0"/>
              <a:t>students rely on formulas</a:t>
            </a:r>
          </a:p>
          <a:p>
            <a:pPr>
              <a:lnSpc>
                <a:spcPct val="90000"/>
              </a:lnSpc>
            </a:pPr>
            <a:r>
              <a:rPr lang="en-US" sz="2000" b="1" dirty="0" smtClean="0"/>
              <a:t>Could it mean that …</a:t>
            </a:r>
            <a:r>
              <a:rPr lang="en-US" sz="2000" dirty="0" smtClean="0"/>
              <a:t> students need more time on this topic?</a:t>
            </a:r>
          </a:p>
          <a:p>
            <a:pPr>
              <a:lnSpc>
                <a:spcPct val="90000"/>
              </a:lnSpc>
            </a:pPr>
            <a:r>
              <a:rPr lang="en-US" sz="2000" b="1" dirty="0" smtClean="0"/>
              <a:t>Is it possible that …</a:t>
            </a:r>
            <a:r>
              <a:rPr lang="en-US" sz="2000" dirty="0" smtClean="0"/>
              <a:t> the following things could result from… ?</a:t>
            </a:r>
          </a:p>
        </p:txBody>
      </p:sp>
      <p:sp>
        <p:nvSpPr>
          <p:cNvPr id="2" name="Slide Number Placeholder 1"/>
          <p:cNvSpPr>
            <a:spLocks noGrp="1"/>
          </p:cNvSpPr>
          <p:nvPr>
            <p:ph type="sldNum" sz="quarter" idx="12"/>
          </p:nvPr>
        </p:nvSpPr>
        <p:spPr/>
        <p:txBody>
          <a:bodyPr/>
          <a:lstStyle/>
          <a:p>
            <a:pPr>
              <a:defRPr/>
            </a:pPr>
            <a:fld id="{884E6FDA-EBFC-4492-B643-C2562A8D5CCF}" type="slidenum">
              <a:rPr lang="en-CA" smtClean="0"/>
              <a:pPr>
                <a:defRPr/>
              </a:pPr>
              <a:t>10</a:t>
            </a:fld>
            <a:endParaRPr lang="en-CA" dirty="0"/>
          </a:p>
        </p:txBody>
      </p:sp>
      <p:pic>
        <p:nvPicPr>
          <p:cNvPr id="7" name="Picture 1"/>
          <p:cNvPicPr>
            <a:picLocks noChangeAspect="1" noChangeArrowheads="1"/>
          </p:cNvPicPr>
          <p:nvPr/>
        </p:nvPicPr>
        <p:blipFill>
          <a:blip r:embed="rId3" cstate="print"/>
          <a:srcRect/>
          <a:stretch>
            <a:fillRect/>
          </a:stretch>
        </p:blipFill>
        <p:spPr bwMode="auto">
          <a:xfrm>
            <a:off x="7565758" y="4729660"/>
            <a:ext cx="1463040" cy="197026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a:lstStyle/>
          <a:p>
            <a:r>
              <a:rPr lang="en-US" sz="4000" b="1" dirty="0" smtClean="0">
                <a:solidFill>
                  <a:schemeClr val="accent1"/>
                </a:solidFill>
                <a:ea typeface="ＭＳ Ｐゴシック" pitchFamily="34" charset="-128"/>
              </a:rPr>
              <a:t>Gap Closing: Gr. 6 Co-Planning</a:t>
            </a:r>
          </a:p>
        </p:txBody>
      </p:sp>
      <p:sp>
        <p:nvSpPr>
          <p:cNvPr id="10244" name="Rectangle 3"/>
          <p:cNvSpPr>
            <a:spLocks noGrp="1" noChangeArrowheads="1"/>
          </p:cNvSpPr>
          <p:nvPr>
            <p:ph type="body" idx="1"/>
          </p:nvPr>
        </p:nvSpPr>
        <p:spPr>
          <a:xfrm>
            <a:off x="441435" y="1497295"/>
            <a:ext cx="8229600" cy="1193362"/>
          </a:xfrm>
        </p:spPr>
        <p:txBody>
          <a:bodyPr>
            <a:normAutofit fontScale="77500" lnSpcReduction="20000"/>
          </a:bodyPr>
          <a:lstStyle/>
          <a:p>
            <a:pPr marL="514350" indent="-514350">
              <a:buFontTx/>
              <a:buAutoNum type="arabicPeriod"/>
            </a:pPr>
            <a:r>
              <a:rPr lang="en-US" dirty="0" smtClean="0">
                <a:ea typeface="ＭＳ Ｐゴシック" pitchFamily="34" charset="-128"/>
              </a:rPr>
              <a:t>What coaching questions does Marian use? </a:t>
            </a:r>
          </a:p>
          <a:p>
            <a:pPr marL="514350" indent="-514350">
              <a:buFontTx/>
              <a:buAutoNum type="arabicPeriod"/>
            </a:pPr>
            <a:r>
              <a:rPr lang="en-US" dirty="0" smtClean="0">
                <a:ea typeface="ＭＳ Ｐゴシック" pitchFamily="34" charset="-128"/>
              </a:rPr>
              <a:t>What purpose do they serve?</a:t>
            </a:r>
          </a:p>
          <a:p>
            <a:pPr marL="514350" indent="-514350">
              <a:buFontTx/>
              <a:buAutoNum type="arabicPeriod"/>
            </a:pPr>
            <a:r>
              <a:rPr lang="en-US" dirty="0" smtClean="0">
                <a:ea typeface="ＭＳ Ｐゴシック" pitchFamily="34" charset="-128"/>
              </a:rPr>
              <a:t>What coaching moves did Marian make?</a:t>
            </a:r>
          </a:p>
        </p:txBody>
      </p:sp>
      <p:pic>
        <p:nvPicPr>
          <p:cNvPr id="5" name="Picture 6">
            <a:hlinkClick r:id="rId3" action="ppaction://hlinkfile"/>
          </p:cNvPr>
          <p:cNvPicPr>
            <a:picLocks noChangeAspect="1" noChangeArrowheads="1"/>
          </p:cNvPicPr>
          <p:nvPr/>
        </p:nvPicPr>
        <p:blipFill>
          <a:blip r:embed="rId4" cstate="print"/>
          <a:srcRect/>
          <a:stretch>
            <a:fillRect/>
          </a:stretch>
        </p:blipFill>
        <p:spPr bwMode="auto">
          <a:xfrm>
            <a:off x="1954491" y="2963576"/>
            <a:ext cx="4730094" cy="2666034"/>
          </a:xfrm>
          <a:prstGeom prst="rect">
            <a:avLst/>
          </a:prstGeom>
          <a:noFill/>
          <a:ln w="28575">
            <a:solidFill>
              <a:schemeClr val="tx1"/>
            </a:solidFill>
            <a:miter lim="800000"/>
            <a:headEnd/>
            <a:tailEnd/>
          </a:ln>
          <a:effectLst/>
        </p:spPr>
      </p:pic>
      <p:sp>
        <p:nvSpPr>
          <p:cNvPr id="2" name="Slide Number Placeholder 1"/>
          <p:cNvSpPr>
            <a:spLocks noGrp="1"/>
          </p:cNvSpPr>
          <p:nvPr>
            <p:ph type="sldNum" sz="quarter" idx="12"/>
          </p:nvPr>
        </p:nvSpPr>
        <p:spPr/>
        <p:txBody>
          <a:bodyPr/>
          <a:lstStyle/>
          <a:p>
            <a:fld id="{1063FA57-51B7-AA47-BE1A-71E8456F4E51}" type="slidenum">
              <a:rPr lang="en-US" smtClean="0"/>
              <a:pPr/>
              <a:t>11</a:t>
            </a:fld>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a:xfrm>
            <a:off x="457200" y="44450"/>
            <a:ext cx="8229600" cy="828675"/>
          </a:xfrm>
        </p:spPr>
        <p:txBody>
          <a:bodyPr/>
          <a:lstStyle/>
          <a:p>
            <a:r>
              <a:rPr lang="en-CA" sz="4000" b="1" dirty="0" smtClean="0">
                <a:solidFill>
                  <a:schemeClr val="accent1"/>
                </a:solidFill>
              </a:rPr>
              <a:t>A Coaching Cycle</a:t>
            </a:r>
          </a:p>
        </p:txBody>
      </p:sp>
      <p:grpSp>
        <p:nvGrpSpPr>
          <p:cNvPr id="3" name="Group 24"/>
          <p:cNvGrpSpPr>
            <a:grpSpLocks/>
          </p:cNvGrpSpPr>
          <p:nvPr/>
        </p:nvGrpSpPr>
        <p:grpSpPr bwMode="auto">
          <a:xfrm>
            <a:off x="3273425" y="4110038"/>
            <a:ext cx="3859213" cy="1758950"/>
            <a:chOff x="0" y="0"/>
            <a:chExt cx="4610100" cy="1866900"/>
          </a:xfrm>
        </p:grpSpPr>
        <p:sp>
          <p:nvSpPr>
            <p:cNvPr id="26" name="Text Box 34"/>
            <p:cNvSpPr txBox="1"/>
            <p:nvPr/>
          </p:nvSpPr>
          <p:spPr>
            <a:xfrm>
              <a:off x="0" y="0"/>
              <a:ext cx="2197905" cy="534122"/>
            </a:xfrm>
            <a:prstGeom prst="rect">
              <a:avLst/>
            </a:prstGeom>
            <a:solidFill>
              <a:schemeClr val="accent4">
                <a:lumMod val="20000"/>
                <a:lumOff val="80000"/>
              </a:schemeClr>
            </a:solidFill>
            <a:ln w="6350">
              <a:solidFill>
                <a:schemeClr val="accent4">
                  <a:lumMod val="75000"/>
                </a:schemeClr>
              </a:solidFill>
            </a:ln>
            <a:effectLst/>
          </p:spPr>
          <p:style>
            <a:lnRef idx="0">
              <a:schemeClr val="accent1"/>
            </a:lnRef>
            <a:fillRef idx="0">
              <a:schemeClr val="accent1"/>
            </a:fillRef>
            <a:effectRef idx="0">
              <a:schemeClr val="accent1"/>
            </a:effectRef>
            <a:fontRef idx="minor">
              <a:schemeClr val="dk1"/>
            </a:fontRef>
          </p:style>
          <p:txBody>
            <a:bodyPr anchor="ctr"/>
            <a:lstStyle/>
            <a:p>
              <a:pPr algn="ctr">
                <a:lnSpc>
                  <a:spcPct val="115000"/>
                </a:lnSpc>
                <a:spcAft>
                  <a:spcPts val="1000"/>
                </a:spcAft>
                <a:defRPr/>
              </a:pPr>
              <a:r>
                <a:rPr lang="en-CA" sz="1400" dirty="0">
                  <a:solidFill>
                    <a:srgbClr val="000000"/>
                  </a:solidFill>
                  <a:latin typeface="Corbel"/>
                  <a:ea typeface="Corbel"/>
                </a:rPr>
                <a:t>Share Observations</a:t>
              </a:r>
              <a:endParaRPr lang="en-CA" sz="1200" dirty="0">
                <a:latin typeface="Times New Roman"/>
                <a:ea typeface="Times New Roman"/>
              </a:endParaRPr>
            </a:p>
          </p:txBody>
        </p:sp>
        <p:sp>
          <p:nvSpPr>
            <p:cNvPr id="27" name="Text Box 35"/>
            <p:cNvSpPr txBox="1"/>
            <p:nvPr/>
          </p:nvSpPr>
          <p:spPr>
            <a:xfrm>
              <a:off x="2909047" y="559396"/>
              <a:ext cx="1701053" cy="672286"/>
            </a:xfrm>
            <a:prstGeom prst="rect">
              <a:avLst/>
            </a:prstGeom>
            <a:solidFill>
              <a:schemeClr val="accent4">
                <a:lumMod val="20000"/>
                <a:lumOff val="80000"/>
              </a:schemeClr>
            </a:solidFill>
            <a:ln w="6350">
              <a:solidFill>
                <a:schemeClr val="accent4">
                  <a:lumMod val="75000"/>
                </a:schemeClr>
              </a:solidFill>
            </a:ln>
            <a:effectLst/>
          </p:spPr>
          <p:style>
            <a:lnRef idx="0">
              <a:schemeClr val="accent1"/>
            </a:lnRef>
            <a:fillRef idx="0">
              <a:schemeClr val="accent1"/>
            </a:fillRef>
            <a:effectRef idx="0">
              <a:schemeClr val="accent1"/>
            </a:effectRef>
            <a:fontRef idx="minor">
              <a:schemeClr val="dk1"/>
            </a:fontRef>
          </p:style>
          <p:txBody>
            <a:bodyPr anchor="ctr"/>
            <a:lstStyle/>
            <a:p>
              <a:pPr algn="ctr">
                <a:lnSpc>
                  <a:spcPct val="115000"/>
                </a:lnSpc>
                <a:spcAft>
                  <a:spcPts val="1000"/>
                </a:spcAft>
                <a:defRPr/>
              </a:pPr>
              <a:r>
                <a:rPr lang="en-CA" sz="1400" dirty="0">
                  <a:solidFill>
                    <a:srgbClr val="000000"/>
                  </a:solidFill>
                  <a:latin typeface="Corbel"/>
                  <a:ea typeface="Corbel"/>
                </a:rPr>
                <a:t>What Happens Next?</a:t>
              </a:r>
              <a:endParaRPr lang="en-CA" sz="1200" dirty="0">
                <a:latin typeface="Times New Roman"/>
                <a:ea typeface="Times New Roman"/>
              </a:endParaRPr>
            </a:p>
          </p:txBody>
        </p:sp>
        <p:sp>
          <p:nvSpPr>
            <p:cNvPr id="28" name="Text Box 36"/>
            <p:cNvSpPr txBox="1"/>
            <p:nvPr/>
          </p:nvSpPr>
          <p:spPr>
            <a:xfrm>
              <a:off x="0" y="660492"/>
              <a:ext cx="2197905" cy="534122"/>
            </a:xfrm>
            <a:prstGeom prst="rect">
              <a:avLst/>
            </a:prstGeom>
            <a:solidFill>
              <a:schemeClr val="accent4">
                <a:lumMod val="20000"/>
                <a:lumOff val="80000"/>
              </a:schemeClr>
            </a:solidFill>
            <a:ln w="6350">
              <a:solidFill>
                <a:schemeClr val="accent4">
                  <a:lumMod val="75000"/>
                </a:schemeClr>
              </a:solidFill>
            </a:ln>
            <a:effectLst/>
          </p:spPr>
          <p:style>
            <a:lnRef idx="0">
              <a:schemeClr val="accent1"/>
            </a:lnRef>
            <a:fillRef idx="0">
              <a:schemeClr val="accent1"/>
            </a:fillRef>
            <a:effectRef idx="0">
              <a:schemeClr val="accent1"/>
            </a:effectRef>
            <a:fontRef idx="minor">
              <a:schemeClr val="dk1"/>
            </a:fontRef>
          </p:style>
          <p:txBody>
            <a:bodyPr anchor="ctr"/>
            <a:lstStyle/>
            <a:p>
              <a:pPr algn="ctr">
                <a:lnSpc>
                  <a:spcPct val="115000"/>
                </a:lnSpc>
                <a:spcAft>
                  <a:spcPts val="1000"/>
                </a:spcAft>
                <a:defRPr/>
              </a:pPr>
              <a:r>
                <a:rPr lang="en-CA" sz="1400" dirty="0">
                  <a:solidFill>
                    <a:srgbClr val="000000"/>
                  </a:solidFill>
                  <a:latin typeface="Corbel"/>
                  <a:ea typeface="Corbel"/>
                </a:rPr>
                <a:t>Affirm What Went Well</a:t>
              </a:r>
              <a:endParaRPr lang="en-CA" sz="1200" dirty="0">
                <a:latin typeface="Times New Roman"/>
                <a:ea typeface="Times New Roman"/>
              </a:endParaRPr>
            </a:p>
          </p:txBody>
        </p:sp>
        <p:sp>
          <p:nvSpPr>
            <p:cNvPr id="29" name="Text Box 37"/>
            <p:cNvSpPr txBox="1"/>
            <p:nvPr/>
          </p:nvSpPr>
          <p:spPr>
            <a:xfrm>
              <a:off x="0" y="1332777"/>
              <a:ext cx="2197905" cy="534123"/>
            </a:xfrm>
            <a:prstGeom prst="rect">
              <a:avLst/>
            </a:prstGeom>
            <a:solidFill>
              <a:schemeClr val="accent4">
                <a:lumMod val="20000"/>
                <a:lumOff val="80000"/>
              </a:schemeClr>
            </a:solidFill>
            <a:ln w="6350">
              <a:solidFill>
                <a:schemeClr val="accent4">
                  <a:lumMod val="75000"/>
                </a:schemeClr>
              </a:solidFill>
            </a:ln>
            <a:effectLst/>
          </p:spPr>
          <p:style>
            <a:lnRef idx="0">
              <a:schemeClr val="accent1"/>
            </a:lnRef>
            <a:fillRef idx="0">
              <a:schemeClr val="accent1"/>
            </a:fillRef>
            <a:effectRef idx="0">
              <a:schemeClr val="accent1"/>
            </a:effectRef>
            <a:fontRef idx="minor">
              <a:schemeClr val="dk1"/>
            </a:fontRef>
          </p:style>
          <p:txBody>
            <a:bodyPr anchor="ctr"/>
            <a:lstStyle/>
            <a:p>
              <a:pPr algn="ctr">
                <a:lnSpc>
                  <a:spcPct val="115000"/>
                </a:lnSpc>
                <a:spcAft>
                  <a:spcPts val="1000"/>
                </a:spcAft>
                <a:defRPr/>
              </a:pPr>
              <a:r>
                <a:rPr lang="en-CA" sz="1400" dirty="0">
                  <a:solidFill>
                    <a:srgbClr val="000000"/>
                  </a:solidFill>
                  <a:latin typeface="Corbel"/>
                  <a:ea typeface="Corbel"/>
                </a:rPr>
                <a:t>Discuss What Could Be Improved</a:t>
              </a:r>
              <a:endParaRPr lang="en-CA" sz="1200" dirty="0">
                <a:latin typeface="Times New Roman"/>
                <a:ea typeface="Times New Roman"/>
              </a:endParaRPr>
            </a:p>
          </p:txBody>
        </p:sp>
        <p:cxnSp>
          <p:nvCxnSpPr>
            <p:cNvPr id="30" name="Straight Arrow Connector 29"/>
            <p:cNvCxnSpPr/>
            <p:nvPr/>
          </p:nvCxnSpPr>
          <p:spPr>
            <a:xfrm flipH="1" flipV="1">
              <a:off x="2197905" y="291492"/>
              <a:ext cx="711142" cy="623423"/>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2209283" y="951984"/>
              <a:ext cx="711142" cy="0"/>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2209283" y="977258"/>
              <a:ext cx="711142" cy="648697"/>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6" name="Group 2"/>
          <p:cNvGrpSpPr>
            <a:grpSpLocks noChangeAspect="1"/>
          </p:cNvGrpSpPr>
          <p:nvPr/>
        </p:nvGrpSpPr>
        <p:grpSpPr bwMode="auto">
          <a:xfrm>
            <a:off x="758825" y="647700"/>
            <a:ext cx="7740650" cy="5299075"/>
            <a:chOff x="758825" y="647700"/>
            <a:chExt cx="7726363" cy="5289550"/>
          </a:xfrm>
        </p:grpSpPr>
        <p:sp>
          <p:nvSpPr>
            <p:cNvPr id="2" name="Right Arrow 1"/>
            <p:cNvSpPr/>
            <p:nvPr/>
          </p:nvSpPr>
          <p:spPr bwMode="auto">
            <a:xfrm>
              <a:off x="3985009" y="1896401"/>
              <a:ext cx="1438790" cy="392992"/>
            </a:xfrm>
            <a:prstGeom prst="rightArrow">
              <a:avLst/>
            </a:prstGeom>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CA" dirty="0"/>
            </a:p>
          </p:txBody>
        </p:sp>
        <p:sp>
          <p:nvSpPr>
            <p:cNvPr id="17" name="Rounded Rectangle 16"/>
            <p:cNvSpPr/>
            <p:nvPr/>
          </p:nvSpPr>
          <p:spPr bwMode="auto">
            <a:xfrm>
              <a:off x="3048529" y="4068952"/>
              <a:ext cx="4104036" cy="1868298"/>
            </a:xfrm>
            <a:prstGeom prst="roundRect">
              <a:avLst/>
            </a:prstGeom>
            <a:noFill/>
            <a:ln w="381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dirty="0"/>
            </a:p>
          </p:txBody>
        </p:sp>
        <p:grpSp>
          <p:nvGrpSpPr>
            <p:cNvPr id="7" name="Group 10"/>
            <p:cNvGrpSpPr>
              <a:grpSpLocks noChangeAspect="1"/>
            </p:cNvGrpSpPr>
            <p:nvPr/>
          </p:nvGrpSpPr>
          <p:grpSpPr bwMode="auto">
            <a:xfrm>
              <a:off x="5461164" y="1145233"/>
              <a:ext cx="3024024" cy="1910982"/>
              <a:chOff x="0" y="0"/>
              <a:chExt cx="2984500" cy="1549400"/>
            </a:xfrm>
          </p:grpSpPr>
          <p:sp>
            <p:nvSpPr>
              <p:cNvPr id="12" name="Text Box 30"/>
              <p:cNvSpPr txBox="1"/>
              <p:nvPr/>
            </p:nvSpPr>
            <p:spPr>
              <a:xfrm>
                <a:off x="177373" y="191475"/>
                <a:ext cx="2630412" cy="417563"/>
              </a:xfrm>
              <a:prstGeom prst="rect">
                <a:avLst/>
              </a:prstGeom>
              <a:solidFill>
                <a:schemeClr val="accent4">
                  <a:lumMod val="20000"/>
                  <a:lumOff val="80000"/>
                </a:schemeClr>
              </a:solidFill>
              <a:ln w="19050">
                <a:solidFill>
                  <a:schemeClr val="accent4"/>
                </a:solidFill>
              </a:ln>
              <a:effectLst/>
            </p:spPr>
            <p:style>
              <a:lnRef idx="0">
                <a:schemeClr val="accent1"/>
              </a:lnRef>
              <a:fillRef idx="0">
                <a:schemeClr val="accent1"/>
              </a:fillRef>
              <a:effectRef idx="0">
                <a:schemeClr val="accent1"/>
              </a:effectRef>
              <a:fontRef idx="minor">
                <a:schemeClr val="dk1"/>
              </a:fontRef>
            </p:style>
            <p:txBody>
              <a:bodyPr anchor="ctr"/>
              <a:lstStyle/>
              <a:p>
                <a:pPr algn="ctr">
                  <a:lnSpc>
                    <a:spcPct val="115000"/>
                  </a:lnSpc>
                  <a:spcAft>
                    <a:spcPts val="1000"/>
                  </a:spcAft>
                  <a:defRPr/>
                </a:pPr>
                <a:r>
                  <a:rPr lang="en-CA" sz="1600" dirty="0">
                    <a:latin typeface="Corbel" pitchFamily="34" charset="0"/>
                    <a:ea typeface="Corbel"/>
                    <a:cs typeface="Times New Roman"/>
                  </a:rPr>
                  <a:t>Teach or Co-Teach</a:t>
                </a:r>
              </a:p>
            </p:txBody>
          </p:sp>
          <p:sp>
            <p:nvSpPr>
              <p:cNvPr id="13" name="Text Box 31"/>
              <p:cNvSpPr txBox="1"/>
              <p:nvPr/>
            </p:nvSpPr>
            <p:spPr>
              <a:xfrm>
                <a:off x="191447" y="927671"/>
                <a:ext cx="2628848" cy="418849"/>
              </a:xfrm>
              <a:prstGeom prst="rect">
                <a:avLst/>
              </a:prstGeom>
              <a:solidFill>
                <a:schemeClr val="accent4">
                  <a:lumMod val="20000"/>
                  <a:lumOff val="80000"/>
                </a:schemeClr>
              </a:solidFill>
              <a:ln w="19050">
                <a:solidFill>
                  <a:schemeClr val="accent4"/>
                </a:solidFill>
              </a:ln>
              <a:effectLst/>
            </p:spPr>
            <p:style>
              <a:lnRef idx="0">
                <a:schemeClr val="accent1"/>
              </a:lnRef>
              <a:fillRef idx="0">
                <a:schemeClr val="accent1"/>
              </a:fillRef>
              <a:effectRef idx="0">
                <a:schemeClr val="accent1"/>
              </a:effectRef>
              <a:fontRef idx="minor">
                <a:schemeClr val="dk1"/>
              </a:fontRef>
            </p:style>
            <p:txBody>
              <a:bodyPr anchor="ctr"/>
              <a:lstStyle/>
              <a:p>
                <a:pPr algn="ctr">
                  <a:lnSpc>
                    <a:spcPct val="115000"/>
                  </a:lnSpc>
                  <a:spcAft>
                    <a:spcPts val="1000"/>
                  </a:spcAft>
                  <a:defRPr/>
                </a:pPr>
                <a:r>
                  <a:rPr lang="en-CA" sz="1600" dirty="0">
                    <a:latin typeface="Corbel" pitchFamily="34" charset="0"/>
                    <a:ea typeface="Corbel"/>
                    <a:cs typeface="Times New Roman"/>
                  </a:rPr>
                  <a:t>Observe and Record</a:t>
                </a:r>
              </a:p>
            </p:txBody>
          </p:sp>
          <p:sp>
            <p:nvSpPr>
              <p:cNvPr id="14" name="Rounded Rectangle 13"/>
              <p:cNvSpPr/>
              <p:nvPr/>
            </p:nvSpPr>
            <p:spPr>
              <a:xfrm>
                <a:off x="656" y="37"/>
                <a:ext cx="2983844" cy="1549483"/>
              </a:xfrm>
              <a:prstGeom prst="roundRect">
                <a:avLst/>
              </a:prstGeom>
              <a:noFill/>
              <a:ln w="3810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dirty="0"/>
              </a:p>
            </p:txBody>
          </p:sp>
        </p:grpSp>
        <p:sp>
          <p:nvSpPr>
            <p:cNvPr id="5" name="Bent-Up Arrow 4"/>
            <p:cNvSpPr/>
            <p:nvPr/>
          </p:nvSpPr>
          <p:spPr bwMode="auto">
            <a:xfrm flipH="1">
              <a:off x="2113633" y="3701314"/>
              <a:ext cx="934896" cy="1478475"/>
            </a:xfrm>
            <a:prstGeom prst="bentUpArrow">
              <a:avLst>
                <a:gd name="adj1" fmla="val 25000"/>
                <a:gd name="adj2" fmla="val 24225"/>
                <a:gd name="adj3" fmla="val 25000"/>
              </a:avLst>
            </a:prstGeom>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CA" dirty="0"/>
            </a:p>
          </p:txBody>
        </p:sp>
        <p:sp>
          <p:nvSpPr>
            <p:cNvPr id="9" name="Bent-Up Arrow 8"/>
            <p:cNvSpPr/>
            <p:nvPr/>
          </p:nvSpPr>
          <p:spPr bwMode="auto">
            <a:xfrm rot="16200000" flipH="1">
              <a:off x="6554341" y="3687863"/>
              <a:ext cx="2006162" cy="774855"/>
            </a:xfrm>
            <a:prstGeom prst="bentUpArrow">
              <a:avLst>
                <a:gd name="adj1" fmla="val 25000"/>
                <a:gd name="adj2" fmla="val 18524"/>
                <a:gd name="adj3" fmla="val 50000"/>
              </a:avLst>
            </a:prstGeom>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CA" dirty="0"/>
            </a:p>
          </p:txBody>
        </p:sp>
        <p:sp>
          <p:nvSpPr>
            <p:cNvPr id="23564" name="TextBox 28"/>
            <p:cNvSpPr txBox="1">
              <a:spLocks noChangeArrowheads="1"/>
            </p:cNvSpPr>
            <p:nvPr/>
          </p:nvSpPr>
          <p:spPr bwMode="auto">
            <a:xfrm>
              <a:off x="4298648" y="3628127"/>
              <a:ext cx="1603707" cy="400195"/>
            </a:xfrm>
            <a:prstGeom prst="rect">
              <a:avLst/>
            </a:prstGeom>
            <a:noFill/>
            <a:ln w="9525">
              <a:noFill/>
              <a:miter lim="800000"/>
              <a:headEnd/>
              <a:tailEnd/>
            </a:ln>
          </p:spPr>
          <p:txBody>
            <a:bodyPr>
              <a:spAutoFit/>
            </a:bodyPr>
            <a:lstStyle/>
            <a:p>
              <a:pPr algn="ctr"/>
              <a:r>
                <a:rPr lang="en-CA" sz="2000" b="1" dirty="0">
                  <a:latin typeface="Corbel" pitchFamily="34" charset="0"/>
                </a:rPr>
                <a:t>Debrief</a:t>
              </a:r>
            </a:p>
          </p:txBody>
        </p:sp>
        <p:sp>
          <p:nvSpPr>
            <p:cNvPr id="23565" name="TextBox 93"/>
            <p:cNvSpPr txBox="1">
              <a:spLocks noChangeArrowheads="1"/>
            </p:cNvSpPr>
            <p:nvPr/>
          </p:nvSpPr>
          <p:spPr bwMode="auto">
            <a:xfrm>
              <a:off x="5654186" y="711179"/>
              <a:ext cx="2650847" cy="400195"/>
            </a:xfrm>
            <a:prstGeom prst="rect">
              <a:avLst/>
            </a:prstGeom>
            <a:noFill/>
            <a:ln w="9525">
              <a:noFill/>
              <a:miter lim="800000"/>
              <a:headEnd/>
              <a:tailEnd/>
            </a:ln>
          </p:spPr>
          <p:txBody>
            <a:bodyPr>
              <a:spAutoFit/>
            </a:bodyPr>
            <a:lstStyle/>
            <a:p>
              <a:pPr algn="ctr"/>
              <a:r>
                <a:rPr lang="en-CA" sz="2000" b="1" dirty="0">
                  <a:latin typeface="Corbel" pitchFamily="34" charset="0"/>
                </a:rPr>
                <a:t>Lesson Observation</a:t>
              </a:r>
            </a:p>
          </p:txBody>
        </p:sp>
        <p:sp>
          <p:nvSpPr>
            <p:cNvPr id="23566" name="TextBox 94"/>
            <p:cNvSpPr txBox="1">
              <a:spLocks noChangeArrowheads="1"/>
            </p:cNvSpPr>
            <p:nvPr/>
          </p:nvSpPr>
          <p:spPr bwMode="auto">
            <a:xfrm>
              <a:off x="1572364" y="647700"/>
              <a:ext cx="1603707" cy="400195"/>
            </a:xfrm>
            <a:prstGeom prst="rect">
              <a:avLst/>
            </a:prstGeom>
            <a:noFill/>
            <a:ln w="9525">
              <a:noFill/>
              <a:miter lim="800000"/>
              <a:headEnd/>
              <a:tailEnd/>
            </a:ln>
          </p:spPr>
          <p:txBody>
            <a:bodyPr>
              <a:spAutoFit/>
            </a:bodyPr>
            <a:lstStyle/>
            <a:p>
              <a:pPr algn="ctr"/>
              <a:r>
                <a:rPr lang="en-CA" sz="2000" b="1" dirty="0">
                  <a:latin typeface="Corbel" pitchFamily="34" charset="0"/>
                </a:rPr>
                <a:t>Co-Planning</a:t>
              </a:r>
            </a:p>
          </p:txBody>
        </p:sp>
        <p:grpSp>
          <p:nvGrpSpPr>
            <p:cNvPr id="8" name="Group 1"/>
            <p:cNvGrpSpPr>
              <a:grpSpLocks noChangeAspect="1"/>
            </p:cNvGrpSpPr>
            <p:nvPr/>
          </p:nvGrpSpPr>
          <p:grpSpPr bwMode="auto">
            <a:xfrm>
              <a:off x="758825" y="1038237"/>
              <a:ext cx="3204000" cy="2653374"/>
              <a:chOff x="2903537" y="2259013"/>
              <a:chExt cx="3336925" cy="2763998"/>
            </a:xfrm>
          </p:grpSpPr>
          <p:pic>
            <p:nvPicPr>
              <p:cNvPr id="23568" name="Picture 4"/>
              <p:cNvPicPr>
                <a:picLocks noChangeAspect="1" noChangeArrowheads="1"/>
              </p:cNvPicPr>
              <p:nvPr/>
            </p:nvPicPr>
            <p:blipFill>
              <a:blip r:embed="rId3" cstate="print"/>
              <a:srcRect/>
              <a:stretch>
                <a:fillRect/>
              </a:stretch>
            </p:blipFill>
            <p:spPr bwMode="auto">
              <a:xfrm>
                <a:off x="3055501" y="2339501"/>
                <a:ext cx="3159125" cy="2683510"/>
              </a:xfrm>
              <a:prstGeom prst="rect">
                <a:avLst/>
              </a:prstGeom>
              <a:noFill/>
              <a:ln w="9525">
                <a:noFill/>
                <a:miter lim="800000"/>
                <a:headEnd/>
                <a:tailEnd/>
              </a:ln>
            </p:spPr>
          </p:pic>
          <p:sp>
            <p:nvSpPr>
              <p:cNvPr id="33" name="Rounded Rectangle 32"/>
              <p:cNvSpPr/>
              <p:nvPr/>
            </p:nvSpPr>
            <p:spPr>
              <a:xfrm>
                <a:off x="2903537" y="2258270"/>
                <a:ext cx="3336925" cy="2745137"/>
              </a:xfrm>
              <a:prstGeom prst="roundRect">
                <a:avLst/>
              </a:prstGeom>
              <a:noFill/>
              <a:ln w="38100"/>
            </p:spPr>
            <p:style>
              <a:lnRef idx="2">
                <a:schemeClr val="dk1"/>
              </a:lnRef>
              <a:fillRef idx="1">
                <a:schemeClr val="lt1"/>
              </a:fillRef>
              <a:effectRef idx="0">
                <a:schemeClr val="dk1"/>
              </a:effectRef>
              <a:fontRef idx="minor">
                <a:schemeClr val="dk1"/>
              </a:fontRef>
            </p:style>
            <p:txBody>
              <a:bodyPr anchor="ctr"/>
              <a:lstStyle/>
              <a:p>
                <a:pPr>
                  <a:lnSpc>
                    <a:spcPct val="115000"/>
                  </a:lnSpc>
                  <a:spcAft>
                    <a:spcPts val="1000"/>
                  </a:spcAft>
                  <a:defRPr/>
                </a:pPr>
                <a:r>
                  <a:rPr lang="en-CA" sz="1100" dirty="0">
                    <a:ea typeface="Times New Roman"/>
                    <a:cs typeface="Times New Roman"/>
                  </a:rPr>
                  <a:t> </a:t>
                </a:r>
                <a:endParaRPr lang="en-CA" sz="1100" dirty="0">
                  <a:ea typeface="Calibri"/>
                  <a:cs typeface="Times New Roman"/>
                </a:endParaRPr>
              </a:p>
            </p:txBody>
          </p:sp>
        </p:grpSp>
      </p:grpSp>
      <p:sp>
        <p:nvSpPr>
          <p:cNvPr id="4" name="Slide Number Placeholder 3"/>
          <p:cNvSpPr>
            <a:spLocks noGrp="1"/>
          </p:cNvSpPr>
          <p:nvPr>
            <p:ph type="sldNum" sz="quarter" idx="12"/>
          </p:nvPr>
        </p:nvSpPr>
        <p:spPr/>
        <p:txBody>
          <a:bodyPr/>
          <a:lstStyle/>
          <a:p>
            <a:pPr>
              <a:defRPr/>
            </a:pPr>
            <a:fld id="{CB7B227F-5FB1-4ACD-8BF4-BE5BA7A55A7D}" type="slidenum">
              <a:rPr lang="en-CA" smtClean="0"/>
              <a:pPr>
                <a:defRPr/>
              </a:pPr>
              <a:t>12</a:t>
            </a:fld>
            <a:endParaRPr lang="en-CA"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4000" b="1" u="sng" dirty="0" smtClean="0"/>
              <a:t>The Border Problem</a:t>
            </a:r>
            <a:endParaRPr lang="en-CA" sz="4000" b="1" u="sng" dirty="0"/>
          </a:p>
        </p:txBody>
      </p:sp>
      <p:graphicFrame>
        <p:nvGraphicFramePr>
          <p:cNvPr id="7" name="Table 6"/>
          <p:cNvGraphicFramePr>
            <a:graphicFrameLocks noGrp="1"/>
          </p:cNvGraphicFramePr>
          <p:nvPr>
            <p:extLst>
              <p:ext uri="{D42A27DB-BD31-4B8C-83A1-F6EECF244321}">
                <p14:modId xmlns:p14="http://schemas.microsoft.com/office/powerpoint/2010/main" val="2702099985"/>
              </p:ext>
            </p:extLst>
          </p:nvPr>
        </p:nvGraphicFramePr>
        <p:xfrm>
          <a:off x="3898445" y="1603477"/>
          <a:ext cx="4225790" cy="4114798"/>
        </p:xfrm>
        <a:graphic>
          <a:graphicData uri="http://schemas.openxmlformats.org/drawingml/2006/table">
            <a:tbl>
              <a:tblPr firstRow="1" bandRow="1">
                <a:tableStyleId>{5C22544A-7EE6-4342-B048-85BDC9FD1C3A}</a:tableStyleId>
              </a:tblPr>
              <a:tblGrid>
                <a:gridCol w="365760"/>
                <a:gridCol w="386003"/>
                <a:gridCol w="386003"/>
                <a:gridCol w="386003"/>
                <a:gridCol w="386003"/>
                <a:gridCol w="386003"/>
                <a:gridCol w="386003"/>
                <a:gridCol w="386003"/>
                <a:gridCol w="386003"/>
                <a:gridCol w="386003"/>
                <a:gridCol w="386003"/>
              </a:tblGrid>
              <a:tr h="369408">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bl>
          </a:graphicData>
        </a:graphic>
      </p:graphicFrame>
      <p:sp>
        <p:nvSpPr>
          <p:cNvPr id="8" name="TextBox 7"/>
          <p:cNvSpPr txBox="1"/>
          <p:nvPr/>
        </p:nvSpPr>
        <p:spPr>
          <a:xfrm>
            <a:off x="619432" y="1603477"/>
            <a:ext cx="2743200" cy="2246769"/>
          </a:xfrm>
          <a:prstGeom prst="rect">
            <a:avLst/>
          </a:prstGeom>
          <a:noFill/>
        </p:spPr>
        <p:txBody>
          <a:bodyPr wrap="square" rtlCol="0">
            <a:spAutoFit/>
          </a:bodyPr>
          <a:lstStyle/>
          <a:p>
            <a:r>
              <a:rPr lang="en-US" sz="2800" dirty="0" smtClean="0"/>
              <a:t>Create a formula for the number of tiles needed to border a square pool of any size.</a:t>
            </a:r>
            <a:endParaRPr lang="en-US" sz="2800" dirty="0"/>
          </a:p>
        </p:txBody>
      </p:sp>
      <p:sp>
        <p:nvSpPr>
          <p:cNvPr id="3" name="Slide Number Placeholder 2"/>
          <p:cNvSpPr>
            <a:spLocks noGrp="1"/>
          </p:cNvSpPr>
          <p:nvPr>
            <p:ph type="sldNum" sz="quarter" idx="12"/>
          </p:nvPr>
        </p:nvSpPr>
        <p:spPr/>
        <p:txBody>
          <a:bodyPr/>
          <a:lstStyle/>
          <a:p>
            <a:fld id="{1063FA57-51B7-AA47-BE1A-71E8456F4E51}" type="slidenum">
              <a:rPr lang="en-US" smtClean="0"/>
              <a:pPr/>
              <a:t>13</a:t>
            </a:fld>
            <a:endParaRPr lang="en-US" dirty="0"/>
          </a:p>
        </p:txBody>
      </p:sp>
    </p:spTree>
    <p:extLst>
      <p:ext uri="{BB962C8B-B14F-4D97-AF65-F5344CB8AC3E}">
        <p14:creationId xmlns:p14="http://schemas.microsoft.com/office/powerpoint/2010/main" val="1731725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p:nvPr/>
        </p:nvGrpSpPr>
        <p:grpSpPr>
          <a:xfrm>
            <a:off x="1342625" y="1728666"/>
            <a:ext cx="3126151" cy="952500"/>
            <a:chOff x="1342625" y="1477950"/>
            <a:chExt cx="3126151" cy="952500"/>
          </a:xfrm>
        </p:grpSpPr>
        <p:pic>
          <p:nvPicPr>
            <p:cNvPr id="204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4376" y="1477950"/>
              <a:ext cx="914400" cy="95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2625" y="1492238"/>
              <a:ext cx="1857375"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0274" y="3678310"/>
            <a:ext cx="4663938" cy="2377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855423" y="383463"/>
            <a:ext cx="7182443" cy="707886"/>
          </a:xfrm>
          <a:prstGeom prst="rect">
            <a:avLst/>
          </a:prstGeom>
          <a:noFill/>
        </p:spPr>
        <p:txBody>
          <a:bodyPr wrap="square" rtlCol="0">
            <a:spAutoFit/>
          </a:bodyPr>
          <a:lstStyle/>
          <a:p>
            <a:r>
              <a:rPr lang="en-US" sz="4000" dirty="0" smtClean="0"/>
              <a:t>Possible Solutions … Using a Table</a:t>
            </a:r>
            <a:endParaRPr lang="en-US" sz="4000" dirty="0"/>
          </a:p>
        </p:txBody>
      </p:sp>
      <p:sp>
        <p:nvSpPr>
          <p:cNvPr id="9" name="TextBox 8"/>
          <p:cNvSpPr txBox="1"/>
          <p:nvPr/>
        </p:nvSpPr>
        <p:spPr>
          <a:xfrm>
            <a:off x="663677" y="1312606"/>
            <a:ext cx="6710517" cy="461665"/>
          </a:xfrm>
          <a:prstGeom prst="rect">
            <a:avLst/>
          </a:prstGeom>
          <a:noFill/>
        </p:spPr>
        <p:txBody>
          <a:bodyPr wrap="square" rtlCol="0">
            <a:spAutoFit/>
          </a:bodyPr>
          <a:lstStyle/>
          <a:p>
            <a:r>
              <a:rPr lang="en-US" sz="2400" dirty="0" smtClean="0"/>
              <a:t>Create some models:</a:t>
            </a:r>
            <a:endParaRPr lang="en-US" sz="2400" dirty="0"/>
          </a:p>
        </p:txBody>
      </p:sp>
      <p:sp>
        <p:nvSpPr>
          <p:cNvPr id="13" name="TextBox 12"/>
          <p:cNvSpPr txBox="1"/>
          <p:nvPr/>
        </p:nvSpPr>
        <p:spPr>
          <a:xfrm>
            <a:off x="732508" y="2813034"/>
            <a:ext cx="6710517" cy="830997"/>
          </a:xfrm>
          <a:prstGeom prst="rect">
            <a:avLst/>
          </a:prstGeom>
          <a:noFill/>
        </p:spPr>
        <p:txBody>
          <a:bodyPr wrap="square" rtlCol="0">
            <a:spAutoFit/>
          </a:bodyPr>
          <a:lstStyle/>
          <a:p>
            <a:r>
              <a:rPr lang="en-US" sz="2400" dirty="0" smtClean="0"/>
              <a:t>Summarize your data in a table and look</a:t>
            </a:r>
          </a:p>
          <a:p>
            <a:r>
              <a:rPr lang="en-US" sz="2400" dirty="0"/>
              <a:t>f</a:t>
            </a:r>
            <a:r>
              <a:rPr lang="en-US" sz="2400" dirty="0" smtClean="0"/>
              <a:t>or patterns:</a:t>
            </a:r>
            <a:endParaRPr lang="en-US" sz="2400" dirty="0"/>
          </a:p>
        </p:txBody>
      </p:sp>
      <p:sp>
        <p:nvSpPr>
          <p:cNvPr id="10" name="Rectangle 9"/>
          <p:cNvSpPr/>
          <p:nvPr/>
        </p:nvSpPr>
        <p:spPr>
          <a:xfrm>
            <a:off x="6008300" y="4865665"/>
            <a:ext cx="2828595" cy="461665"/>
          </a:xfrm>
          <a:prstGeom prst="rect">
            <a:avLst/>
          </a:prstGeom>
          <a:ln w="28575">
            <a:solidFill>
              <a:srgbClr val="FF0000"/>
            </a:solidFill>
          </a:ln>
        </p:spPr>
        <p:txBody>
          <a:bodyPr wrap="none">
            <a:spAutoFit/>
          </a:bodyPr>
          <a:lstStyle/>
          <a:p>
            <a:r>
              <a:rPr lang="en-CA" sz="2400" dirty="0"/>
              <a:t>F</a:t>
            </a:r>
            <a:r>
              <a:rPr lang="en-CA" sz="2400" dirty="0" smtClean="0"/>
              <a:t>ormula</a:t>
            </a:r>
            <a:r>
              <a:rPr lang="en-CA" sz="2400" dirty="0"/>
              <a:t>:  T = 4(n + 1)</a:t>
            </a:r>
            <a:endParaRPr lang="en-US" sz="2400" dirty="0"/>
          </a:p>
        </p:txBody>
      </p:sp>
      <p:sp>
        <p:nvSpPr>
          <p:cNvPr id="3" name="Slide Number Placeholder 2"/>
          <p:cNvSpPr>
            <a:spLocks noGrp="1"/>
          </p:cNvSpPr>
          <p:nvPr>
            <p:ph type="sldNum" sz="quarter" idx="12"/>
          </p:nvPr>
        </p:nvSpPr>
        <p:spPr/>
        <p:txBody>
          <a:bodyPr/>
          <a:lstStyle/>
          <a:p>
            <a:fld id="{1063FA57-51B7-AA47-BE1A-71E8456F4E51}" type="slidenum">
              <a:rPr lang="en-US" smtClean="0"/>
              <a:pPr/>
              <a:t>14</a:t>
            </a:fld>
            <a:endParaRPr lang="en-US" dirty="0"/>
          </a:p>
        </p:txBody>
      </p:sp>
    </p:spTree>
    <p:extLst>
      <p:ext uri="{BB962C8B-B14F-4D97-AF65-F5344CB8AC3E}">
        <p14:creationId xmlns:p14="http://schemas.microsoft.com/office/powerpoint/2010/main" val="319846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5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396450207"/>
              </p:ext>
            </p:extLst>
          </p:nvPr>
        </p:nvGraphicFramePr>
        <p:xfrm>
          <a:off x="3898445" y="1603477"/>
          <a:ext cx="4225790" cy="4114798"/>
        </p:xfrm>
        <a:graphic>
          <a:graphicData uri="http://schemas.openxmlformats.org/drawingml/2006/table">
            <a:tbl>
              <a:tblPr firstRow="1" bandRow="1">
                <a:tableStyleId>{5C22544A-7EE6-4342-B048-85BDC9FD1C3A}</a:tableStyleId>
              </a:tblPr>
              <a:tblGrid>
                <a:gridCol w="365760"/>
                <a:gridCol w="386003"/>
                <a:gridCol w="386003"/>
                <a:gridCol w="386003"/>
                <a:gridCol w="386003"/>
                <a:gridCol w="386003"/>
                <a:gridCol w="386003"/>
                <a:gridCol w="386003"/>
                <a:gridCol w="386003"/>
                <a:gridCol w="386003"/>
                <a:gridCol w="386003"/>
              </a:tblGrid>
              <a:tr h="369408">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AB5C"/>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AB5C"/>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AB5C"/>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AB5C"/>
                    </a:solidFill>
                  </a:tcPr>
                </a:tc>
              </a:tr>
            </a:tbl>
          </a:graphicData>
        </a:graphic>
      </p:graphicFrame>
      <p:sp>
        <p:nvSpPr>
          <p:cNvPr id="8" name="TextBox 7"/>
          <p:cNvSpPr txBox="1"/>
          <p:nvPr/>
        </p:nvSpPr>
        <p:spPr>
          <a:xfrm>
            <a:off x="619432" y="1603477"/>
            <a:ext cx="2743200" cy="3046988"/>
          </a:xfrm>
          <a:prstGeom prst="rect">
            <a:avLst/>
          </a:prstGeom>
          <a:noFill/>
        </p:spPr>
        <p:txBody>
          <a:bodyPr wrap="square" rtlCol="0">
            <a:spAutoFit/>
          </a:bodyPr>
          <a:lstStyle/>
          <a:p>
            <a:r>
              <a:rPr lang="en-US" sz="2400" dirty="0" smtClean="0"/>
              <a:t>Observe that the border always contains 4 more tiles </a:t>
            </a:r>
            <a:r>
              <a:rPr lang="en-US" sz="2400" dirty="0" smtClean="0">
                <a:solidFill>
                  <a:srgbClr val="05AB5C"/>
                </a:solidFill>
              </a:rPr>
              <a:t>(</a:t>
            </a:r>
            <a:r>
              <a:rPr lang="en-US" sz="2400" b="1" dirty="0" smtClean="0">
                <a:solidFill>
                  <a:srgbClr val="05AB5C"/>
                </a:solidFill>
              </a:rPr>
              <a:t>green</a:t>
            </a:r>
            <a:r>
              <a:rPr lang="en-US" sz="2400" dirty="0" smtClean="0">
                <a:solidFill>
                  <a:srgbClr val="05AB5C"/>
                </a:solidFill>
              </a:rPr>
              <a:t>)</a:t>
            </a:r>
            <a:r>
              <a:rPr lang="en-US" sz="2400" dirty="0" smtClean="0"/>
              <a:t> than the number of tiles that form the perimeter of the pool </a:t>
            </a:r>
            <a:r>
              <a:rPr lang="en-US" sz="2400" dirty="0" smtClean="0">
                <a:solidFill>
                  <a:srgbClr val="FF0000"/>
                </a:solidFill>
              </a:rPr>
              <a:t>(</a:t>
            </a:r>
            <a:r>
              <a:rPr lang="en-US" sz="2400" b="1" dirty="0" smtClean="0">
                <a:solidFill>
                  <a:srgbClr val="FF0000"/>
                </a:solidFill>
              </a:rPr>
              <a:t>red</a:t>
            </a:r>
            <a:r>
              <a:rPr lang="en-US" sz="2400" dirty="0" smtClean="0">
                <a:solidFill>
                  <a:srgbClr val="FF0000"/>
                </a:solidFill>
              </a:rPr>
              <a:t>)</a:t>
            </a:r>
            <a:r>
              <a:rPr lang="en-US" sz="2400" dirty="0" smtClean="0"/>
              <a:t>.</a:t>
            </a:r>
            <a:endParaRPr lang="en-US" sz="2400" dirty="0"/>
          </a:p>
        </p:txBody>
      </p:sp>
      <p:sp>
        <p:nvSpPr>
          <p:cNvPr id="6" name="TextBox 5"/>
          <p:cNvSpPr txBox="1"/>
          <p:nvPr/>
        </p:nvSpPr>
        <p:spPr>
          <a:xfrm>
            <a:off x="855423" y="383463"/>
            <a:ext cx="7182443" cy="707886"/>
          </a:xfrm>
          <a:prstGeom prst="rect">
            <a:avLst/>
          </a:prstGeom>
          <a:noFill/>
        </p:spPr>
        <p:txBody>
          <a:bodyPr wrap="square" rtlCol="0">
            <a:spAutoFit/>
          </a:bodyPr>
          <a:lstStyle/>
          <a:p>
            <a:r>
              <a:rPr lang="en-US" sz="4000" dirty="0" smtClean="0"/>
              <a:t>Possible Solutions … Four Corners</a:t>
            </a:r>
            <a:endParaRPr lang="en-US" sz="4000" dirty="0"/>
          </a:p>
        </p:txBody>
      </p:sp>
      <p:sp>
        <p:nvSpPr>
          <p:cNvPr id="9" name="Rectangle 8"/>
          <p:cNvSpPr/>
          <p:nvPr/>
        </p:nvSpPr>
        <p:spPr>
          <a:xfrm>
            <a:off x="459607" y="4845846"/>
            <a:ext cx="2828595" cy="461665"/>
          </a:xfrm>
          <a:prstGeom prst="rect">
            <a:avLst/>
          </a:prstGeom>
          <a:ln w="28575">
            <a:solidFill>
              <a:srgbClr val="FF0000"/>
            </a:solidFill>
          </a:ln>
        </p:spPr>
        <p:txBody>
          <a:bodyPr wrap="none">
            <a:spAutoFit/>
          </a:bodyPr>
          <a:lstStyle/>
          <a:p>
            <a:r>
              <a:rPr lang="en-CA" sz="2400" dirty="0"/>
              <a:t>F</a:t>
            </a:r>
            <a:r>
              <a:rPr lang="en-CA" sz="2400" dirty="0" smtClean="0"/>
              <a:t>ormula</a:t>
            </a:r>
            <a:r>
              <a:rPr lang="en-CA" sz="2400" dirty="0"/>
              <a:t>:  T = </a:t>
            </a:r>
            <a:r>
              <a:rPr lang="en-CA" sz="2400" dirty="0" smtClean="0"/>
              <a:t>4(n) + 4</a:t>
            </a:r>
            <a:endParaRPr lang="en-US" sz="2400" dirty="0"/>
          </a:p>
        </p:txBody>
      </p:sp>
      <p:sp>
        <p:nvSpPr>
          <p:cNvPr id="2" name="Slide Number Placeholder 1"/>
          <p:cNvSpPr>
            <a:spLocks noGrp="1"/>
          </p:cNvSpPr>
          <p:nvPr>
            <p:ph type="sldNum" sz="quarter" idx="12"/>
          </p:nvPr>
        </p:nvSpPr>
        <p:spPr/>
        <p:txBody>
          <a:bodyPr/>
          <a:lstStyle/>
          <a:p>
            <a:fld id="{1063FA57-51B7-AA47-BE1A-71E8456F4E51}" type="slidenum">
              <a:rPr lang="en-US" smtClean="0"/>
              <a:pPr/>
              <a:t>15</a:t>
            </a:fld>
            <a:endParaRPr lang="en-US" dirty="0"/>
          </a:p>
        </p:txBody>
      </p:sp>
    </p:spTree>
    <p:extLst>
      <p:ext uri="{BB962C8B-B14F-4D97-AF65-F5344CB8AC3E}">
        <p14:creationId xmlns:p14="http://schemas.microsoft.com/office/powerpoint/2010/main" val="3917677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4000" dirty="0" smtClean="0"/>
              <a:t>Possible Solutions … Top &amp; Bottom</a:t>
            </a:r>
            <a:endParaRPr lang="en-CA" sz="4000" dirty="0"/>
          </a:p>
        </p:txBody>
      </p:sp>
      <p:graphicFrame>
        <p:nvGraphicFramePr>
          <p:cNvPr id="7" name="Table 6"/>
          <p:cNvGraphicFramePr>
            <a:graphicFrameLocks noGrp="1"/>
          </p:cNvGraphicFramePr>
          <p:nvPr>
            <p:extLst>
              <p:ext uri="{D42A27DB-BD31-4B8C-83A1-F6EECF244321}">
                <p14:modId xmlns:p14="http://schemas.microsoft.com/office/powerpoint/2010/main" val="3617754532"/>
              </p:ext>
            </p:extLst>
          </p:nvPr>
        </p:nvGraphicFramePr>
        <p:xfrm>
          <a:off x="4461010" y="1603477"/>
          <a:ext cx="4225790" cy="4114798"/>
        </p:xfrm>
        <a:graphic>
          <a:graphicData uri="http://schemas.openxmlformats.org/drawingml/2006/table">
            <a:tbl>
              <a:tblPr firstRow="1" bandRow="1">
                <a:tableStyleId>{5C22544A-7EE6-4342-B048-85BDC9FD1C3A}</a:tableStyleId>
              </a:tblPr>
              <a:tblGrid>
                <a:gridCol w="365760"/>
                <a:gridCol w="386003"/>
                <a:gridCol w="386003"/>
                <a:gridCol w="386003"/>
                <a:gridCol w="386003"/>
                <a:gridCol w="386003"/>
                <a:gridCol w="386003"/>
                <a:gridCol w="386003"/>
                <a:gridCol w="386003"/>
                <a:gridCol w="386003"/>
                <a:gridCol w="386003"/>
              </a:tblGrid>
              <a:tr h="369408">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AB5C"/>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AB5C"/>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AB5C"/>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AB5C"/>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AB5C"/>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AB5C"/>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AB5C"/>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AB5C"/>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AB5C"/>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AB5C"/>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AB5C"/>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AB5C"/>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AB5C"/>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AB5C"/>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AB5C"/>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AB5C"/>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AB5C"/>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AB5C"/>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bl>
          </a:graphicData>
        </a:graphic>
      </p:graphicFrame>
      <p:sp>
        <p:nvSpPr>
          <p:cNvPr id="8" name="TextBox 7"/>
          <p:cNvSpPr txBox="1"/>
          <p:nvPr/>
        </p:nvSpPr>
        <p:spPr>
          <a:xfrm>
            <a:off x="619431" y="1603477"/>
            <a:ext cx="3008671" cy="3416320"/>
          </a:xfrm>
          <a:prstGeom prst="rect">
            <a:avLst/>
          </a:prstGeom>
          <a:noFill/>
        </p:spPr>
        <p:txBody>
          <a:bodyPr wrap="square" rtlCol="0">
            <a:spAutoFit/>
          </a:bodyPr>
          <a:lstStyle/>
          <a:p>
            <a:r>
              <a:rPr lang="en-US" sz="2400" dirty="0" smtClean="0"/>
              <a:t>Observe that the horizontal parts </a:t>
            </a:r>
            <a:r>
              <a:rPr lang="en-US" sz="2400" dirty="0" smtClean="0">
                <a:solidFill>
                  <a:srgbClr val="FF0000"/>
                </a:solidFill>
              </a:rPr>
              <a:t>(</a:t>
            </a:r>
            <a:r>
              <a:rPr lang="en-US" sz="2400" b="1" dirty="0" smtClean="0">
                <a:solidFill>
                  <a:srgbClr val="FF0000"/>
                </a:solidFill>
              </a:rPr>
              <a:t>red</a:t>
            </a:r>
            <a:r>
              <a:rPr lang="en-US" sz="2400" dirty="0" smtClean="0">
                <a:solidFill>
                  <a:srgbClr val="FF0000"/>
                </a:solidFill>
              </a:rPr>
              <a:t>)</a:t>
            </a:r>
            <a:r>
              <a:rPr lang="en-US" sz="2400" dirty="0" smtClean="0"/>
              <a:t> of the border each contain two more tiles than the width of the pool.  The vertical parts </a:t>
            </a:r>
            <a:r>
              <a:rPr lang="en-US" sz="2400" dirty="0" smtClean="0">
                <a:solidFill>
                  <a:srgbClr val="05AB5C"/>
                </a:solidFill>
              </a:rPr>
              <a:t>(</a:t>
            </a:r>
            <a:r>
              <a:rPr lang="en-US" sz="2400" b="1" dirty="0" smtClean="0">
                <a:solidFill>
                  <a:srgbClr val="05AB5C"/>
                </a:solidFill>
              </a:rPr>
              <a:t>green</a:t>
            </a:r>
            <a:r>
              <a:rPr lang="en-US" sz="2400" dirty="0" smtClean="0">
                <a:solidFill>
                  <a:srgbClr val="05AB5C"/>
                </a:solidFill>
              </a:rPr>
              <a:t>) </a:t>
            </a:r>
            <a:r>
              <a:rPr lang="en-US" sz="2400" dirty="0" smtClean="0"/>
              <a:t>each  contain the same number of tiles.</a:t>
            </a:r>
            <a:endParaRPr lang="en-US" sz="2400" dirty="0"/>
          </a:p>
        </p:txBody>
      </p:sp>
      <p:sp>
        <p:nvSpPr>
          <p:cNvPr id="5" name="Rectangle 4"/>
          <p:cNvSpPr/>
          <p:nvPr/>
        </p:nvSpPr>
        <p:spPr>
          <a:xfrm>
            <a:off x="341623" y="5258790"/>
            <a:ext cx="3437736" cy="461665"/>
          </a:xfrm>
          <a:prstGeom prst="rect">
            <a:avLst/>
          </a:prstGeom>
          <a:ln w="28575">
            <a:solidFill>
              <a:srgbClr val="FF0000"/>
            </a:solidFill>
          </a:ln>
        </p:spPr>
        <p:txBody>
          <a:bodyPr wrap="none">
            <a:spAutoFit/>
          </a:bodyPr>
          <a:lstStyle/>
          <a:p>
            <a:r>
              <a:rPr lang="en-CA" sz="2400" dirty="0"/>
              <a:t>F</a:t>
            </a:r>
            <a:r>
              <a:rPr lang="en-CA" sz="2400" dirty="0" smtClean="0"/>
              <a:t>ormula</a:t>
            </a:r>
            <a:r>
              <a:rPr lang="en-CA" sz="2400" dirty="0"/>
              <a:t>:  T = </a:t>
            </a:r>
            <a:r>
              <a:rPr lang="en-CA" sz="2400" dirty="0" smtClean="0"/>
              <a:t>2(n + 2) + 2n</a:t>
            </a:r>
            <a:endParaRPr lang="en-US" sz="2400" dirty="0"/>
          </a:p>
        </p:txBody>
      </p:sp>
      <p:sp>
        <p:nvSpPr>
          <p:cNvPr id="3" name="Slide Number Placeholder 2"/>
          <p:cNvSpPr>
            <a:spLocks noGrp="1"/>
          </p:cNvSpPr>
          <p:nvPr>
            <p:ph type="sldNum" sz="quarter" idx="12"/>
          </p:nvPr>
        </p:nvSpPr>
        <p:spPr/>
        <p:txBody>
          <a:bodyPr/>
          <a:lstStyle/>
          <a:p>
            <a:fld id="{1063FA57-51B7-AA47-BE1A-71E8456F4E51}" type="slidenum">
              <a:rPr lang="en-US" smtClean="0"/>
              <a:pPr/>
              <a:t>16</a:t>
            </a:fld>
            <a:endParaRPr lang="en-US" dirty="0"/>
          </a:p>
        </p:txBody>
      </p:sp>
    </p:spTree>
    <p:extLst>
      <p:ext uri="{BB962C8B-B14F-4D97-AF65-F5344CB8AC3E}">
        <p14:creationId xmlns:p14="http://schemas.microsoft.com/office/powerpoint/2010/main" val="3917677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04667" y="1721461"/>
            <a:ext cx="3613372" cy="2308324"/>
          </a:xfrm>
          <a:prstGeom prst="rect">
            <a:avLst/>
          </a:prstGeom>
          <a:noFill/>
        </p:spPr>
        <p:txBody>
          <a:bodyPr wrap="square" rtlCol="0">
            <a:spAutoFit/>
          </a:bodyPr>
          <a:lstStyle/>
          <a:p>
            <a:r>
              <a:rPr lang="en-US" sz="2400" dirty="0" smtClean="0"/>
              <a:t>Observe that the border is made up of four equal parts </a:t>
            </a:r>
            <a:r>
              <a:rPr lang="en-US" sz="2400" dirty="0"/>
              <a:t>(</a:t>
            </a:r>
            <a:r>
              <a:rPr lang="en-US" sz="2400" b="1" dirty="0" smtClean="0">
                <a:solidFill>
                  <a:srgbClr val="FF0000"/>
                </a:solidFill>
              </a:rPr>
              <a:t>red</a:t>
            </a:r>
            <a:r>
              <a:rPr lang="en-US" sz="2400" dirty="0" smtClean="0"/>
              <a:t>, </a:t>
            </a:r>
            <a:r>
              <a:rPr lang="en-US" sz="2400" b="1" dirty="0" smtClean="0">
                <a:solidFill>
                  <a:srgbClr val="FFC000"/>
                </a:solidFill>
              </a:rPr>
              <a:t>orange</a:t>
            </a:r>
            <a:r>
              <a:rPr lang="en-US" sz="2400" dirty="0" smtClean="0"/>
              <a:t>, </a:t>
            </a:r>
            <a:r>
              <a:rPr lang="en-US" sz="2400" b="1" dirty="0" smtClean="0">
                <a:solidFill>
                  <a:srgbClr val="F3F303"/>
                </a:solidFill>
              </a:rPr>
              <a:t>yellow</a:t>
            </a:r>
            <a:r>
              <a:rPr lang="en-US" sz="2400" dirty="0" smtClean="0"/>
              <a:t>, </a:t>
            </a:r>
            <a:r>
              <a:rPr lang="en-US" sz="2400" b="1" dirty="0" smtClean="0">
                <a:solidFill>
                  <a:schemeClr val="accent4"/>
                </a:solidFill>
              </a:rPr>
              <a:t>purple</a:t>
            </a:r>
            <a:r>
              <a:rPr lang="en-US" sz="2400" dirty="0" smtClean="0"/>
              <a:t>). Each part contains one more tile than the width of the pool has. </a:t>
            </a:r>
            <a:endParaRPr lang="en-US" sz="2400" dirty="0"/>
          </a:p>
        </p:txBody>
      </p:sp>
      <p:sp>
        <p:nvSpPr>
          <p:cNvPr id="9" name="Title 1"/>
          <p:cNvSpPr>
            <a:spLocks noGrp="1"/>
          </p:cNvSpPr>
          <p:nvPr>
            <p:ph type="title"/>
          </p:nvPr>
        </p:nvSpPr>
        <p:spPr>
          <a:xfrm>
            <a:off x="427704" y="274638"/>
            <a:ext cx="8229600" cy="1143000"/>
          </a:xfrm>
        </p:spPr>
        <p:txBody>
          <a:bodyPr>
            <a:normAutofit/>
          </a:bodyPr>
          <a:lstStyle/>
          <a:p>
            <a:r>
              <a:rPr lang="en-CA" sz="4000" dirty="0" smtClean="0"/>
              <a:t>Possible Solutions … Four Equal Sides</a:t>
            </a:r>
            <a:endParaRPr lang="en-CA" sz="40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2265" y="1458876"/>
            <a:ext cx="3825039" cy="3749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691795" y="4461955"/>
            <a:ext cx="2865651" cy="467713"/>
          </a:xfrm>
          <a:prstGeom prst="rect">
            <a:avLst/>
          </a:prstGeom>
          <a:ln w="28575">
            <a:solidFill>
              <a:srgbClr val="FF0000"/>
            </a:solidFill>
          </a:ln>
        </p:spPr>
        <p:txBody>
          <a:bodyPr wrap="none">
            <a:spAutoFit/>
          </a:bodyPr>
          <a:lstStyle/>
          <a:p>
            <a:r>
              <a:rPr lang="en-CA" sz="2400" dirty="0"/>
              <a:t>F</a:t>
            </a:r>
            <a:r>
              <a:rPr lang="en-CA" sz="2400" dirty="0" smtClean="0"/>
              <a:t>ormula</a:t>
            </a:r>
            <a:r>
              <a:rPr lang="en-CA" sz="2400" dirty="0"/>
              <a:t>:  T = 4</a:t>
            </a:r>
            <a:r>
              <a:rPr lang="en-CA" sz="2400" dirty="0" smtClean="0"/>
              <a:t>(n + </a:t>
            </a:r>
            <a:r>
              <a:rPr lang="en-CA" sz="2400" dirty="0"/>
              <a:t>1</a:t>
            </a:r>
            <a:r>
              <a:rPr lang="en-CA" sz="2400" dirty="0" smtClean="0"/>
              <a:t>)</a:t>
            </a:r>
            <a:endParaRPr lang="en-US" sz="2400" dirty="0"/>
          </a:p>
        </p:txBody>
      </p:sp>
      <p:sp>
        <p:nvSpPr>
          <p:cNvPr id="2" name="Slide Number Placeholder 1"/>
          <p:cNvSpPr>
            <a:spLocks noGrp="1"/>
          </p:cNvSpPr>
          <p:nvPr>
            <p:ph type="sldNum" sz="quarter" idx="12"/>
          </p:nvPr>
        </p:nvSpPr>
        <p:spPr/>
        <p:txBody>
          <a:bodyPr/>
          <a:lstStyle/>
          <a:p>
            <a:fld id="{1063FA57-51B7-AA47-BE1A-71E8456F4E51}" type="slidenum">
              <a:rPr lang="en-US" smtClean="0"/>
              <a:pPr/>
              <a:t>17</a:t>
            </a:fld>
            <a:endParaRPr lang="en-US" dirty="0"/>
          </a:p>
        </p:txBody>
      </p:sp>
    </p:spTree>
    <p:extLst>
      <p:ext uri="{BB962C8B-B14F-4D97-AF65-F5344CB8AC3E}">
        <p14:creationId xmlns:p14="http://schemas.microsoft.com/office/powerpoint/2010/main" val="83379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98207" y="3988214"/>
            <a:ext cx="8538325" cy="1200329"/>
          </a:xfrm>
          <a:prstGeom prst="rect">
            <a:avLst/>
          </a:prstGeom>
          <a:noFill/>
        </p:spPr>
        <p:txBody>
          <a:bodyPr wrap="square" rtlCol="0">
            <a:spAutoFit/>
          </a:bodyPr>
          <a:lstStyle/>
          <a:p>
            <a:r>
              <a:rPr lang="en-US" sz="2400" dirty="0" smtClean="0"/>
              <a:t>Observe that the number of tiles in the border could be thought of as the difference between the number of tiles that make up the big square minus the number of tiles in the smaller square.</a:t>
            </a:r>
            <a:endParaRPr lang="en-US" sz="2400" dirty="0"/>
          </a:p>
        </p:txBody>
      </p:sp>
      <p:sp>
        <p:nvSpPr>
          <p:cNvPr id="9" name="Title 1"/>
          <p:cNvSpPr>
            <a:spLocks noGrp="1"/>
          </p:cNvSpPr>
          <p:nvPr>
            <p:ph type="title"/>
          </p:nvPr>
        </p:nvSpPr>
        <p:spPr>
          <a:xfrm>
            <a:off x="457200" y="274638"/>
            <a:ext cx="8229600" cy="1143000"/>
          </a:xfrm>
        </p:spPr>
        <p:txBody>
          <a:bodyPr>
            <a:normAutofit/>
          </a:bodyPr>
          <a:lstStyle/>
          <a:p>
            <a:r>
              <a:rPr lang="en-CA" sz="4000" dirty="0" smtClean="0"/>
              <a:t>Possible Solutions … Two Squares</a:t>
            </a:r>
            <a:endParaRPr lang="en-CA" sz="40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880" y="1397235"/>
            <a:ext cx="2468880" cy="2402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39722" y="1397018"/>
            <a:ext cx="2468880" cy="2403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75285" y="1617512"/>
            <a:ext cx="1920240" cy="18737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ight Arrow 10"/>
          <p:cNvSpPr/>
          <p:nvPr/>
        </p:nvSpPr>
        <p:spPr>
          <a:xfrm>
            <a:off x="3065389" y="2376972"/>
            <a:ext cx="771525" cy="304800"/>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cxnSp>
        <p:nvCxnSpPr>
          <p:cNvPr id="12" name="Straight Connector 11"/>
          <p:cNvCxnSpPr/>
          <p:nvPr/>
        </p:nvCxnSpPr>
        <p:spPr>
          <a:xfrm>
            <a:off x="6521631" y="2555290"/>
            <a:ext cx="448310" cy="0"/>
          </a:xfrm>
          <a:prstGeom prst="line">
            <a:avLst/>
          </a:prstGeom>
          <a:ln w="57150">
            <a:solidFill>
              <a:schemeClr val="tx1"/>
            </a:solidFill>
          </a:ln>
        </p:spPr>
        <p:style>
          <a:lnRef idx="1">
            <a:schemeClr val="dk1"/>
          </a:lnRef>
          <a:fillRef idx="0">
            <a:schemeClr val="dk1"/>
          </a:fillRef>
          <a:effectRef idx="0">
            <a:schemeClr val="dk1"/>
          </a:effectRef>
          <a:fontRef idx="minor">
            <a:schemeClr val="tx1"/>
          </a:fontRef>
        </p:style>
      </p:cxnSp>
      <p:sp>
        <p:nvSpPr>
          <p:cNvPr id="5" name="Rectangle 4"/>
          <p:cNvSpPr/>
          <p:nvPr/>
        </p:nvSpPr>
        <p:spPr>
          <a:xfrm>
            <a:off x="2757054" y="5486030"/>
            <a:ext cx="3343159" cy="461665"/>
          </a:xfrm>
          <a:prstGeom prst="rect">
            <a:avLst/>
          </a:prstGeom>
          <a:ln w="28575">
            <a:solidFill>
              <a:srgbClr val="FF0000"/>
            </a:solidFill>
          </a:ln>
        </p:spPr>
        <p:txBody>
          <a:bodyPr wrap="none">
            <a:spAutoFit/>
          </a:bodyPr>
          <a:lstStyle/>
          <a:p>
            <a:r>
              <a:rPr lang="en-CA" sz="2400" dirty="0" smtClean="0"/>
              <a:t>Formula:  </a:t>
            </a:r>
            <a:r>
              <a:rPr lang="en-CA" sz="2400" b="1" dirty="0" smtClean="0"/>
              <a:t>T</a:t>
            </a:r>
            <a:r>
              <a:rPr lang="en-CA" sz="2400" dirty="0" smtClean="0"/>
              <a:t> </a:t>
            </a:r>
            <a:r>
              <a:rPr lang="en-CA" sz="2400" dirty="0"/>
              <a:t>= (</a:t>
            </a:r>
            <a:r>
              <a:rPr lang="en-CA" sz="2400" b="1" dirty="0"/>
              <a:t>n</a:t>
            </a:r>
            <a:r>
              <a:rPr lang="en-CA" sz="2400" dirty="0"/>
              <a:t> + 2)</a:t>
            </a:r>
            <a:r>
              <a:rPr lang="en-CA" sz="2400" baseline="30000" dirty="0"/>
              <a:t>2</a:t>
            </a:r>
            <a:r>
              <a:rPr lang="en-CA" sz="2400" dirty="0"/>
              <a:t> – </a:t>
            </a:r>
            <a:r>
              <a:rPr lang="en-CA" sz="2400" b="1" dirty="0"/>
              <a:t>n</a:t>
            </a:r>
            <a:r>
              <a:rPr lang="en-CA" sz="2400" baseline="30000" dirty="0"/>
              <a:t>2</a:t>
            </a:r>
            <a:endParaRPr lang="en-US" sz="2400" dirty="0"/>
          </a:p>
        </p:txBody>
      </p:sp>
      <p:sp>
        <p:nvSpPr>
          <p:cNvPr id="2" name="Slide Number Placeholder 1"/>
          <p:cNvSpPr>
            <a:spLocks noGrp="1"/>
          </p:cNvSpPr>
          <p:nvPr>
            <p:ph type="sldNum" sz="quarter" idx="12"/>
          </p:nvPr>
        </p:nvSpPr>
        <p:spPr/>
        <p:txBody>
          <a:bodyPr/>
          <a:lstStyle/>
          <a:p>
            <a:fld id="{1063FA57-51B7-AA47-BE1A-71E8456F4E51}" type="slidenum">
              <a:rPr lang="en-US" smtClean="0"/>
              <a:pPr/>
              <a:t>18</a:t>
            </a:fld>
            <a:endParaRPr lang="en-US" dirty="0"/>
          </a:p>
        </p:txBody>
      </p:sp>
    </p:spTree>
    <p:extLst>
      <p:ext uri="{BB962C8B-B14F-4D97-AF65-F5344CB8AC3E}">
        <p14:creationId xmlns:p14="http://schemas.microsoft.com/office/powerpoint/2010/main" val="23707605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par>
                          <p:cTn id="7" fill="hold">
                            <p:stCondLst>
                              <p:cond delay="0"/>
                            </p:stCondLst>
                            <p:childTnLst>
                              <p:par>
                                <p:cTn id="8" presetID="2" presetClass="entr" presetSubtype="2" fill="hold" nodeType="afterEffect">
                                  <p:stCondLst>
                                    <p:cond delay="1500"/>
                                  </p:stCondLst>
                                  <p:childTnLst>
                                    <p:set>
                                      <p:cBhvr>
                                        <p:cTn id="9" dur="1" fill="hold">
                                          <p:stCondLst>
                                            <p:cond delay="0"/>
                                          </p:stCondLst>
                                        </p:cTn>
                                        <p:tgtEl>
                                          <p:spTgt spid="4099"/>
                                        </p:tgtEl>
                                        <p:attrNameLst>
                                          <p:attrName>style.visibility</p:attrName>
                                        </p:attrNameLst>
                                      </p:cBhvr>
                                      <p:to>
                                        <p:strVal val="visible"/>
                                      </p:to>
                                    </p:set>
                                    <p:anim calcmode="lin" valueType="num">
                                      <p:cBhvr additive="base">
                                        <p:cTn id="10" dur="1500" fill="hold"/>
                                        <p:tgtEl>
                                          <p:spTgt spid="4099"/>
                                        </p:tgtEl>
                                        <p:attrNameLst>
                                          <p:attrName>ppt_x</p:attrName>
                                        </p:attrNameLst>
                                      </p:cBhvr>
                                      <p:tavLst>
                                        <p:tav tm="0">
                                          <p:val>
                                            <p:strVal val="1+#ppt_w/2"/>
                                          </p:val>
                                        </p:tav>
                                        <p:tav tm="100000">
                                          <p:val>
                                            <p:strVal val="#ppt_x"/>
                                          </p:val>
                                        </p:tav>
                                      </p:tavLst>
                                    </p:anim>
                                    <p:anim calcmode="lin" valueType="num">
                                      <p:cBhvr additive="base">
                                        <p:cTn id="11" dur="1500" fill="hold"/>
                                        <p:tgtEl>
                                          <p:spTgt spid="4099"/>
                                        </p:tgtEl>
                                        <p:attrNameLst>
                                          <p:attrName>ppt_y</p:attrName>
                                        </p:attrNameLst>
                                      </p:cBhvr>
                                      <p:tavLst>
                                        <p:tav tm="0">
                                          <p:val>
                                            <p:strVal val="#ppt_y"/>
                                          </p:val>
                                        </p:tav>
                                        <p:tav tm="100000">
                                          <p:val>
                                            <p:strVal val="#ppt_y"/>
                                          </p:val>
                                        </p:tav>
                                      </p:tavLst>
                                    </p:anim>
                                  </p:childTnLst>
                                </p:cTn>
                              </p:par>
                            </p:childTnLst>
                          </p:cTn>
                        </p:par>
                        <p:par>
                          <p:cTn id="12" fill="hold">
                            <p:stCondLst>
                              <p:cond delay="3000"/>
                            </p:stCondLst>
                            <p:childTnLst>
                              <p:par>
                                <p:cTn id="13" presetID="2" presetClass="entr" presetSubtype="2" fill="hold" nodeType="afterEffect">
                                  <p:stCondLst>
                                    <p:cond delay="15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500" fill="hold"/>
                                        <p:tgtEl>
                                          <p:spTgt spid="12"/>
                                        </p:tgtEl>
                                        <p:attrNameLst>
                                          <p:attrName>ppt_x</p:attrName>
                                        </p:attrNameLst>
                                      </p:cBhvr>
                                      <p:tavLst>
                                        <p:tav tm="0">
                                          <p:val>
                                            <p:strVal val="1+#ppt_w/2"/>
                                          </p:val>
                                        </p:tav>
                                        <p:tav tm="100000">
                                          <p:val>
                                            <p:strVal val="#ppt_x"/>
                                          </p:val>
                                        </p:tav>
                                      </p:tavLst>
                                    </p:anim>
                                    <p:anim calcmode="lin" valueType="num">
                                      <p:cBhvr additive="base">
                                        <p:cTn id="16" dur="150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6000"/>
                            </p:stCondLst>
                            <p:childTnLst>
                              <p:par>
                                <p:cTn id="18" presetID="2" presetClass="entr" presetSubtype="2" fill="hold" nodeType="afterEffect">
                                  <p:stCondLst>
                                    <p:cond delay="1500"/>
                                  </p:stCondLst>
                                  <p:childTnLst>
                                    <p:set>
                                      <p:cBhvr>
                                        <p:cTn id="19" dur="1" fill="hold">
                                          <p:stCondLst>
                                            <p:cond delay="0"/>
                                          </p:stCondLst>
                                        </p:cTn>
                                        <p:tgtEl>
                                          <p:spTgt spid="4100"/>
                                        </p:tgtEl>
                                        <p:attrNameLst>
                                          <p:attrName>style.visibility</p:attrName>
                                        </p:attrNameLst>
                                      </p:cBhvr>
                                      <p:to>
                                        <p:strVal val="visible"/>
                                      </p:to>
                                    </p:set>
                                    <p:anim calcmode="lin" valueType="num">
                                      <p:cBhvr additive="base">
                                        <p:cTn id="20" dur="1500" fill="hold"/>
                                        <p:tgtEl>
                                          <p:spTgt spid="4100"/>
                                        </p:tgtEl>
                                        <p:attrNameLst>
                                          <p:attrName>ppt_x</p:attrName>
                                        </p:attrNameLst>
                                      </p:cBhvr>
                                      <p:tavLst>
                                        <p:tav tm="0">
                                          <p:val>
                                            <p:strVal val="1+#ppt_w/2"/>
                                          </p:val>
                                        </p:tav>
                                        <p:tav tm="100000">
                                          <p:val>
                                            <p:strVal val="#ppt_x"/>
                                          </p:val>
                                        </p:tav>
                                      </p:tavLst>
                                    </p:anim>
                                    <p:anim calcmode="lin" valueType="num">
                                      <p:cBhvr additive="base">
                                        <p:cTn id="21" dur="1500" fill="hold"/>
                                        <p:tgtEl>
                                          <p:spTgt spid="4100"/>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4000" dirty="0" smtClean="0"/>
              <a:t>Scaffolding Questions</a:t>
            </a:r>
            <a:endParaRPr lang="en-CA" sz="4000" dirty="0"/>
          </a:p>
        </p:txBody>
      </p:sp>
      <p:graphicFrame>
        <p:nvGraphicFramePr>
          <p:cNvPr id="7" name="Table 6"/>
          <p:cNvGraphicFramePr>
            <a:graphicFrameLocks noGrp="1"/>
          </p:cNvGraphicFramePr>
          <p:nvPr>
            <p:extLst>
              <p:ext uri="{D42A27DB-BD31-4B8C-83A1-F6EECF244321}">
                <p14:modId xmlns:p14="http://schemas.microsoft.com/office/powerpoint/2010/main" val="2702099985"/>
              </p:ext>
            </p:extLst>
          </p:nvPr>
        </p:nvGraphicFramePr>
        <p:xfrm>
          <a:off x="3898445" y="1603477"/>
          <a:ext cx="4225790" cy="4114798"/>
        </p:xfrm>
        <a:graphic>
          <a:graphicData uri="http://schemas.openxmlformats.org/drawingml/2006/table">
            <a:tbl>
              <a:tblPr firstRow="1" bandRow="1">
                <a:tableStyleId>{5C22544A-7EE6-4342-B048-85BDC9FD1C3A}</a:tableStyleId>
              </a:tblPr>
              <a:tblGrid>
                <a:gridCol w="365760"/>
                <a:gridCol w="386003"/>
                <a:gridCol w="386003"/>
                <a:gridCol w="386003"/>
                <a:gridCol w="386003"/>
                <a:gridCol w="386003"/>
                <a:gridCol w="386003"/>
                <a:gridCol w="386003"/>
                <a:gridCol w="386003"/>
                <a:gridCol w="386003"/>
                <a:gridCol w="386003"/>
              </a:tblGrid>
              <a:tr h="369408">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9525" cap="flat" cmpd="sng" algn="ctr">
                      <a:solidFill>
                        <a:schemeClr val="tx1"/>
                      </a:solidFill>
                      <a:prstDash val="sysDash"/>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9525" cap="flat" cmpd="sng" algn="ctr">
                      <a:solidFill>
                        <a:schemeClr val="tx1"/>
                      </a:solidFill>
                      <a:prstDash val="sysDash"/>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9525" cap="flat" cmpd="sng" algn="ctr">
                      <a:solidFill>
                        <a:schemeClr val="tx1"/>
                      </a:solidFill>
                      <a:prstDash val="sysDash"/>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ysDash"/>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US" dirty="0"/>
                    </a:p>
                  </a:txBody>
                  <a:tcP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374539">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bl>
          </a:graphicData>
        </a:graphic>
      </p:graphicFrame>
      <p:sp>
        <p:nvSpPr>
          <p:cNvPr id="8" name="TextBox 7"/>
          <p:cNvSpPr txBox="1"/>
          <p:nvPr/>
        </p:nvSpPr>
        <p:spPr>
          <a:xfrm>
            <a:off x="457200" y="2190988"/>
            <a:ext cx="2743200" cy="738664"/>
          </a:xfrm>
          <a:prstGeom prst="rect">
            <a:avLst/>
          </a:prstGeom>
          <a:noFill/>
        </p:spPr>
        <p:txBody>
          <a:bodyPr wrap="square" rtlCol="0">
            <a:spAutoFit/>
          </a:bodyPr>
          <a:lstStyle/>
          <a:p>
            <a:r>
              <a:rPr lang="en-US" sz="1400" dirty="0" smtClean="0"/>
              <a:t>Create a formula for the number of tiles needed to border a square pool of any size.</a:t>
            </a:r>
            <a:endParaRPr lang="en-US" sz="1400" dirty="0"/>
          </a:p>
        </p:txBody>
      </p:sp>
      <p:sp>
        <p:nvSpPr>
          <p:cNvPr id="5" name="TextBox 4"/>
          <p:cNvSpPr txBox="1"/>
          <p:nvPr/>
        </p:nvSpPr>
        <p:spPr>
          <a:xfrm>
            <a:off x="457200" y="1603477"/>
            <a:ext cx="3169592" cy="584775"/>
          </a:xfrm>
          <a:prstGeom prst="rect">
            <a:avLst/>
          </a:prstGeom>
          <a:noFill/>
        </p:spPr>
        <p:txBody>
          <a:bodyPr wrap="square" rtlCol="0">
            <a:spAutoFit/>
          </a:bodyPr>
          <a:lstStyle/>
          <a:p>
            <a:r>
              <a:rPr lang="en-CA" sz="3200" dirty="0" smtClean="0"/>
              <a:t>Border Problem</a:t>
            </a:r>
            <a:endParaRPr lang="en-CA" sz="3200" dirty="0"/>
          </a:p>
        </p:txBody>
      </p:sp>
      <p:sp>
        <p:nvSpPr>
          <p:cNvPr id="3" name="Slide Number Placeholder 2"/>
          <p:cNvSpPr>
            <a:spLocks noGrp="1"/>
          </p:cNvSpPr>
          <p:nvPr>
            <p:ph type="sldNum" sz="quarter" idx="12"/>
          </p:nvPr>
        </p:nvSpPr>
        <p:spPr/>
        <p:txBody>
          <a:bodyPr/>
          <a:lstStyle/>
          <a:p>
            <a:fld id="{1063FA57-51B7-AA47-BE1A-71E8456F4E51}" type="slidenum">
              <a:rPr lang="en-US" smtClean="0"/>
              <a:pPr/>
              <a:t>19</a:t>
            </a:fld>
            <a:endParaRPr lang="en-US" dirty="0"/>
          </a:p>
        </p:txBody>
      </p:sp>
    </p:spTree>
    <p:extLst>
      <p:ext uri="{BB962C8B-B14F-4D97-AF65-F5344CB8AC3E}">
        <p14:creationId xmlns:p14="http://schemas.microsoft.com/office/powerpoint/2010/main" val="17317250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83773" y="1899920"/>
            <a:ext cx="2680138" cy="1077218"/>
          </a:xfrm>
          <a:prstGeom prst="rect">
            <a:avLst/>
          </a:prstGeom>
          <a:noFill/>
        </p:spPr>
        <p:txBody>
          <a:bodyPr wrap="square" rtlCol="0">
            <a:spAutoFit/>
          </a:bodyPr>
          <a:lstStyle/>
          <a:p>
            <a:r>
              <a:rPr lang="en-CA" sz="3200" dirty="0" smtClean="0">
                <a:solidFill>
                  <a:srgbClr val="0070C0"/>
                </a:solidFill>
              </a:rPr>
              <a:t>Math </a:t>
            </a:r>
          </a:p>
          <a:p>
            <a:r>
              <a:rPr lang="en-CA" sz="3200" dirty="0" smtClean="0">
                <a:solidFill>
                  <a:srgbClr val="0070C0"/>
                </a:solidFill>
              </a:rPr>
              <a:t>Coach</a:t>
            </a:r>
            <a:endParaRPr lang="en-CA" sz="3200" dirty="0">
              <a:solidFill>
                <a:srgbClr val="0070C0"/>
              </a:solidFill>
            </a:endParaRPr>
          </a:p>
        </p:txBody>
      </p:sp>
      <p:sp>
        <p:nvSpPr>
          <p:cNvPr id="9" name="TextBox 8"/>
          <p:cNvSpPr txBox="1"/>
          <p:nvPr/>
        </p:nvSpPr>
        <p:spPr>
          <a:xfrm>
            <a:off x="3299898" y="1899920"/>
            <a:ext cx="2680138" cy="1077218"/>
          </a:xfrm>
          <a:prstGeom prst="rect">
            <a:avLst/>
          </a:prstGeom>
          <a:noFill/>
        </p:spPr>
        <p:txBody>
          <a:bodyPr wrap="square" rtlCol="0">
            <a:spAutoFit/>
          </a:bodyPr>
          <a:lstStyle/>
          <a:p>
            <a:r>
              <a:rPr lang="en-CA" sz="3200" dirty="0" smtClean="0">
                <a:solidFill>
                  <a:srgbClr val="FF0000"/>
                </a:solidFill>
              </a:rPr>
              <a:t>Instructional Leader</a:t>
            </a:r>
            <a:endParaRPr lang="en-CA" sz="3200" dirty="0">
              <a:solidFill>
                <a:srgbClr val="FF0000"/>
              </a:solidFill>
            </a:endParaRPr>
          </a:p>
        </p:txBody>
      </p:sp>
      <p:sp>
        <p:nvSpPr>
          <p:cNvPr id="10" name="TextBox 9"/>
          <p:cNvSpPr txBox="1"/>
          <p:nvPr/>
        </p:nvSpPr>
        <p:spPr>
          <a:xfrm>
            <a:off x="283773" y="3268807"/>
            <a:ext cx="2680138" cy="1077218"/>
          </a:xfrm>
          <a:prstGeom prst="rect">
            <a:avLst/>
          </a:prstGeom>
          <a:noFill/>
        </p:spPr>
        <p:txBody>
          <a:bodyPr wrap="square" rtlCol="0">
            <a:spAutoFit/>
          </a:bodyPr>
          <a:lstStyle/>
          <a:p>
            <a:r>
              <a:rPr lang="en-CA" sz="3200" dirty="0" smtClean="0">
                <a:solidFill>
                  <a:srgbClr val="7030A0"/>
                </a:solidFill>
              </a:rPr>
              <a:t>Department Head</a:t>
            </a:r>
            <a:endParaRPr lang="en-CA" sz="3200" dirty="0">
              <a:solidFill>
                <a:srgbClr val="7030A0"/>
              </a:solidFill>
            </a:endParaRPr>
          </a:p>
        </p:txBody>
      </p:sp>
      <p:sp>
        <p:nvSpPr>
          <p:cNvPr id="11" name="TextBox 10"/>
          <p:cNvSpPr txBox="1"/>
          <p:nvPr/>
        </p:nvSpPr>
        <p:spPr>
          <a:xfrm>
            <a:off x="6438638" y="2021840"/>
            <a:ext cx="2680138" cy="1077218"/>
          </a:xfrm>
          <a:prstGeom prst="rect">
            <a:avLst/>
          </a:prstGeom>
          <a:noFill/>
        </p:spPr>
        <p:txBody>
          <a:bodyPr wrap="square" rtlCol="0">
            <a:spAutoFit/>
          </a:bodyPr>
          <a:lstStyle/>
          <a:p>
            <a:r>
              <a:rPr lang="en-CA" sz="3200" dirty="0" smtClean="0">
                <a:solidFill>
                  <a:srgbClr val="E75BEA"/>
                </a:solidFill>
              </a:rPr>
              <a:t>Lead </a:t>
            </a:r>
          </a:p>
          <a:p>
            <a:r>
              <a:rPr lang="en-CA" sz="3200" dirty="0" smtClean="0">
                <a:solidFill>
                  <a:srgbClr val="E75BEA"/>
                </a:solidFill>
              </a:rPr>
              <a:t>Teacher</a:t>
            </a:r>
            <a:endParaRPr lang="en-CA" sz="3200" dirty="0">
              <a:solidFill>
                <a:srgbClr val="E75BEA"/>
              </a:solidFill>
            </a:endParaRPr>
          </a:p>
        </p:txBody>
      </p:sp>
      <p:sp>
        <p:nvSpPr>
          <p:cNvPr id="12" name="TextBox 11"/>
          <p:cNvSpPr txBox="1"/>
          <p:nvPr/>
        </p:nvSpPr>
        <p:spPr>
          <a:xfrm>
            <a:off x="283773" y="4631216"/>
            <a:ext cx="2680138" cy="584775"/>
          </a:xfrm>
          <a:prstGeom prst="rect">
            <a:avLst/>
          </a:prstGeom>
          <a:noFill/>
        </p:spPr>
        <p:txBody>
          <a:bodyPr wrap="square" rtlCol="0">
            <a:spAutoFit/>
          </a:bodyPr>
          <a:lstStyle/>
          <a:p>
            <a:r>
              <a:rPr lang="en-CA" sz="3200" dirty="0" smtClean="0">
                <a:solidFill>
                  <a:srgbClr val="C00000"/>
                </a:solidFill>
              </a:rPr>
              <a:t>Administrator</a:t>
            </a:r>
            <a:endParaRPr lang="en-CA" sz="3200" dirty="0">
              <a:solidFill>
                <a:srgbClr val="C00000"/>
              </a:solidFill>
            </a:endParaRPr>
          </a:p>
        </p:txBody>
      </p:sp>
      <p:sp>
        <p:nvSpPr>
          <p:cNvPr id="13" name="TextBox 12"/>
          <p:cNvSpPr txBox="1"/>
          <p:nvPr/>
        </p:nvSpPr>
        <p:spPr>
          <a:xfrm>
            <a:off x="6438638" y="3712820"/>
            <a:ext cx="2680138" cy="1077218"/>
          </a:xfrm>
          <a:prstGeom prst="rect">
            <a:avLst/>
          </a:prstGeom>
          <a:noFill/>
        </p:spPr>
        <p:txBody>
          <a:bodyPr wrap="square" rtlCol="0">
            <a:spAutoFit/>
          </a:bodyPr>
          <a:lstStyle/>
          <a:p>
            <a:r>
              <a:rPr lang="en-CA" sz="3200" dirty="0" smtClean="0">
                <a:solidFill>
                  <a:schemeClr val="accent4"/>
                </a:solidFill>
              </a:rPr>
              <a:t>Resource Teacher</a:t>
            </a:r>
            <a:endParaRPr lang="en-CA" sz="3200" dirty="0">
              <a:solidFill>
                <a:schemeClr val="accent4"/>
              </a:solidFill>
            </a:endParaRPr>
          </a:p>
        </p:txBody>
      </p:sp>
      <p:sp>
        <p:nvSpPr>
          <p:cNvPr id="15" name="TextBox 14"/>
          <p:cNvSpPr txBox="1"/>
          <p:nvPr/>
        </p:nvSpPr>
        <p:spPr>
          <a:xfrm>
            <a:off x="3299898" y="3394075"/>
            <a:ext cx="2680138" cy="1569660"/>
          </a:xfrm>
          <a:prstGeom prst="rect">
            <a:avLst/>
          </a:prstGeom>
          <a:noFill/>
        </p:spPr>
        <p:txBody>
          <a:bodyPr wrap="square" rtlCol="0">
            <a:spAutoFit/>
          </a:bodyPr>
          <a:lstStyle/>
          <a:p>
            <a:r>
              <a:rPr lang="en-CA" sz="3200" dirty="0" smtClean="0">
                <a:solidFill>
                  <a:srgbClr val="00B050"/>
                </a:solidFill>
              </a:rPr>
              <a:t>Professional Learning  </a:t>
            </a:r>
          </a:p>
          <a:p>
            <a:r>
              <a:rPr lang="en-CA" sz="3200" dirty="0" smtClean="0">
                <a:solidFill>
                  <a:srgbClr val="00B050"/>
                </a:solidFill>
              </a:rPr>
              <a:t>Facilitator</a:t>
            </a:r>
            <a:endParaRPr lang="en-CA" sz="3200" dirty="0">
              <a:solidFill>
                <a:srgbClr val="00B050"/>
              </a:solidFill>
            </a:endParaRPr>
          </a:p>
        </p:txBody>
      </p:sp>
      <p:sp>
        <p:nvSpPr>
          <p:cNvPr id="14"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CA" sz="4400" b="1" dirty="0" smtClean="0">
                <a:solidFill>
                  <a:schemeClr val="accent1"/>
                </a:solidFill>
                <a:latin typeface="+mj-lt"/>
                <a:ea typeface="+mj-ea"/>
                <a:cs typeface="+mj-cs"/>
              </a:rPr>
              <a:t>Coaching in Mathematics</a:t>
            </a:r>
            <a:endParaRPr kumimoji="0" lang="en-CA" sz="4400" b="1" i="0" u="none" strike="noStrike" kern="1200" cap="none" spc="0" normalizeH="0" baseline="0" noProof="0" dirty="0">
              <a:ln>
                <a:noFill/>
              </a:ln>
              <a:solidFill>
                <a:schemeClr val="accent1"/>
              </a:solidFill>
              <a:effectLst/>
              <a:uLnTx/>
              <a:uFillTx/>
              <a:latin typeface="+mj-lt"/>
              <a:ea typeface="+mj-ea"/>
              <a:cs typeface="+mj-cs"/>
            </a:endParaRPr>
          </a:p>
        </p:txBody>
      </p:sp>
      <p:sp>
        <p:nvSpPr>
          <p:cNvPr id="2" name="Slide Number Placeholder 1"/>
          <p:cNvSpPr>
            <a:spLocks noGrp="1"/>
          </p:cNvSpPr>
          <p:nvPr>
            <p:ph type="sldNum" sz="quarter" idx="12"/>
          </p:nvPr>
        </p:nvSpPr>
        <p:spPr/>
        <p:txBody>
          <a:bodyPr/>
          <a:lstStyle/>
          <a:p>
            <a:fld id="{1063FA57-51B7-AA47-BE1A-71E8456F4E51}" type="slidenum">
              <a:rPr lang="en-US" smtClean="0"/>
              <a:pPr/>
              <a:t>2</a:t>
            </a:fld>
            <a:endParaRPr 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226810" y="299409"/>
            <a:ext cx="4389120" cy="4918718"/>
          </a:xfrm>
          <a:prstGeom prst="rect">
            <a:avLst/>
          </a:prstGeom>
          <a:noFill/>
          <a:ln w="28575">
            <a:solidFill>
              <a:schemeClr val="accent1"/>
            </a:solidFill>
            <a:miter lim="800000"/>
            <a:headEnd/>
            <a:tailEnd/>
          </a:ln>
        </p:spPr>
      </p:pic>
      <p:pic>
        <p:nvPicPr>
          <p:cNvPr id="3075" name="Picture 3"/>
          <p:cNvPicPr>
            <a:picLocks noChangeAspect="1" noChangeArrowheads="1"/>
          </p:cNvPicPr>
          <p:nvPr/>
        </p:nvPicPr>
        <p:blipFill>
          <a:blip r:embed="rId4" cstate="print"/>
          <a:srcRect/>
          <a:stretch>
            <a:fillRect/>
          </a:stretch>
        </p:blipFill>
        <p:spPr bwMode="auto">
          <a:xfrm>
            <a:off x="4833290" y="935552"/>
            <a:ext cx="3931920" cy="5029200"/>
          </a:xfrm>
          <a:prstGeom prst="rect">
            <a:avLst/>
          </a:prstGeom>
          <a:noFill/>
          <a:ln w="28575">
            <a:solidFill>
              <a:schemeClr val="accent1"/>
            </a:solidFill>
            <a:miter lim="800000"/>
            <a:headEnd/>
            <a:tailEnd/>
          </a:ln>
        </p:spPr>
      </p:pic>
      <p:sp>
        <p:nvSpPr>
          <p:cNvPr id="4" name="Slide Number Placeholder 3"/>
          <p:cNvSpPr>
            <a:spLocks noGrp="1"/>
          </p:cNvSpPr>
          <p:nvPr>
            <p:ph type="sldNum" sz="quarter" idx="12"/>
          </p:nvPr>
        </p:nvSpPr>
        <p:spPr/>
        <p:txBody>
          <a:bodyPr/>
          <a:lstStyle/>
          <a:p>
            <a:fld id="{1063FA57-51B7-AA47-BE1A-71E8456F4E51}"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55072"/>
          </a:xfrm>
        </p:spPr>
        <p:txBody>
          <a:bodyPr/>
          <a:lstStyle/>
          <a:p>
            <a:r>
              <a:rPr lang="en-CA" dirty="0" smtClean="0"/>
              <a:t>Scaffolding and Probing Questions </a:t>
            </a:r>
            <a:endParaRPr lang="en-CA" dirty="0"/>
          </a:p>
        </p:txBody>
      </p:sp>
      <p:graphicFrame>
        <p:nvGraphicFramePr>
          <p:cNvPr id="2050" name="Object 10"/>
          <p:cNvGraphicFramePr>
            <a:graphicFrameLocks noGrp="1" noChangeAspect="1"/>
          </p:cNvGraphicFramePr>
          <p:nvPr>
            <p:ph idx="1"/>
            <p:extLst>
              <p:ext uri="{D42A27DB-BD31-4B8C-83A1-F6EECF244321}">
                <p14:modId xmlns:p14="http://schemas.microsoft.com/office/powerpoint/2010/main" val="2813833059"/>
              </p:ext>
            </p:extLst>
          </p:nvPr>
        </p:nvGraphicFramePr>
        <p:xfrm>
          <a:off x="2609207" y="1442540"/>
          <a:ext cx="3484138" cy="4525963"/>
        </p:xfrm>
        <a:graphic>
          <a:graphicData uri="http://schemas.openxmlformats.org/presentationml/2006/ole">
            <mc:AlternateContent xmlns:mc="http://schemas.openxmlformats.org/markup-compatibility/2006">
              <mc:Choice xmlns:v="urn:schemas-microsoft-com:vml" Requires="v">
                <p:oleObj spid="_x0000_s1055" name="Acrobat Document" r:id="rId4" imgW="7779960" imgH="10088280" progId="AcroExch.Document.7">
                  <p:embed/>
                </p:oleObj>
              </mc:Choice>
              <mc:Fallback>
                <p:oleObj name="Acrobat Document" r:id="rId4" imgW="7779960" imgH="10088280" progId="AcroExch.Document.7">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09207" y="1442540"/>
                        <a:ext cx="3484138" cy="4525963"/>
                      </a:xfrm>
                      <a:prstGeom prst="rect">
                        <a:avLst/>
                      </a:prstGeom>
                      <a:noFill/>
                      <a:ln w="57150">
                        <a:solidFill>
                          <a:srgbClr val="FF3300"/>
                        </a:solidFill>
                        <a:miter lim="800000"/>
                        <a:headEnd/>
                        <a:tailEnd/>
                      </a:ln>
                      <a:effectLst/>
                      <a:extLst/>
                    </p:spPr>
                  </p:pic>
                </p:oleObj>
              </mc:Fallback>
            </mc:AlternateContent>
          </a:graphicData>
        </a:graphic>
      </p:graphicFrame>
      <p:sp>
        <p:nvSpPr>
          <p:cNvPr id="3" name="Slide Number Placeholder 2"/>
          <p:cNvSpPr>
            <a:spLocks noGrp="1"/>
          </p:cNvSpPr>
          <p:nvPr>
            <p:ph type="sldNum" sz="quarter" idx="12"/>
          </p:nvPr>
        </p:nvSpPr>
        <p:spPr/>
        <p:txBody>
          <a:bodyPr/>
          <a:lstStyle/>
          <a:p>
            <a:fld id="{1063FA57-51B7-AA47-BE1A-71E8456F4E51}"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710" y="274638"/>
            <a:ext cx="8229600" cy="923541"/>
          </a:xfrm>
        </p:spPr>
        <p:txBody>
          <a:bodyPr/>
          <a:lstStyle/>
          <a:p>
            <a:r>
              <a:rPr lang="en-CA" dirty="0" smtClean="0"/>
              <a:t>Coaching Moves</a:t>
            </a:r>
            <a:endParaRPr lang="en-CA" dirty="0"/>
          </a:p>
        </p:txBody>
      </p:sp>
      <p:graphicFrame>
        <p:nvGraphicFramePr>
          <p:cNvPr id="2050" name="Object 10"/>
          <p:cNvGraphicFramePr>
            <a:graphicFrameLocks noGrp="1" noChangeAspect="1"/>
          </p:cNvGraphicFramePr>
          <p:nvPr>
            <p:ph idx="1"/>
            <p:extLst>
              <p:ext uri="{D42A27DB-BD31-4B8C-83A1-F6EECF244321}">
                <p14:modId xmlns:p14="http://schemas.microsoft.com/office/powerpoint/2010/main" val="2826411048"/>
              </p:ext>
            </p:extLst>
          </p:nvPr>
        </p:nvGraphicFramePr>
        <p:xfrm>
          <a:off x="2561909" y="1426774"/>
          <a:ext cx="3484138" cy="4525963"/>
        </p:xfrm>
        <a:graphic>
          <a:graphicData uri="http://schemas.openxmlformats.org/presentationml/2006/ole">
            <mc:AlternateContent xmlns:mc="http://schemas.openxmlformats.org/markup-compatibility/2006">
              <mc:Choice xmlns:v="urn:schemas-microsoft-com:vml" Requires="v">
                <p:oleObj spid="_x0000_s51230" name="Acrobat Document" r:id="rId4" imgW="7779960" imgH="10088280" progId="AcroExch.Document.7">
                  <p:embed/>
                </p:oleObj>
              </mc:Choice>
              <mc:Fallback>
                <p:oleObj name="Acrobat Document" r:id="rId4" imgW="7779960" imgH="10088280" progId="AcroExch.Document.7">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61909" y="1426774"/>
                        <a:ext cx="3484138" cy="4525963"/>
                      </a:xfrm>
                      <a:prstGeom prst="rect">
                        <a:avLst/>
                      </a:prstGeom>
                      <a:noFill/>
                      <a:ln w="57150">
                        <a:solidFill>
                          <a:srgbClr val="FF3300"/>
                        </a:solidFill>
                        <a:miter lim="800000"/>
                        <a:headEnd/>
                        <a:tailEnd/>
                      </a:ln>
                      <a:effectLst/>
                      <a:extLst/>
                    </p:spPr>
                  </p:pic>
                </p:oleObj>
              </mc:Fallback>
            </mc:AlternateContent>
          </a:graphicData>
        </a:graphic>
      </p:graphicFrame>
      <p:sp>
        <p:nvSpPr>
          <p:cNvPr id="3" name="Slide Number Placeholder 2"/>
          <p:cNvSpPr>
            <a:spLocks noGrp="1"/>
          </p:cNvSpPr>
          <p:nvPr>
            <p:ph type="sldNum" sz="quarter" idx="12"/>
          </p:nvPr>
        </p:nvSpPr>
        <p:spPr/>
        <p:txBody>
          <a:bodyPr/>
          <a:lstStyle/>
          <a:p>
            <a:fld id="{1063FA57-51B7-AA47-BE1A-71E8456F4E51}"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5004" y="132739"/>
            <a:ext cx="6312309" cy="707886"/>
          </a:xfrm>
          <a:prstGeom prst="rect">
            <a:avLst/>
          </a:prstGeom>
          <a:noFill/>
        </p:spPr>
        <p:txBody>
          <a:bodyPr wrap="square" rtlCol="0">
            <a:spAutoFit/>
          </a:bodyPr>
          <a:lstStyle/>
          <a:p>
            <a:pPr algn="ctr"/>
            <a:r>
              <a:rPr lang="en-US" sz="4000" b="1" dirty="0" smtClean="0">
                <a:solidFill>
                  <a:schemeClr val="accent1"/>
                </a:solidFill>
              </a:rPr>
              <a:t>Border Problem Lesson</a:t>
            </a:r>
            <a:endParaRPr lang="en-US" sz="4000" b="1" dirty="0">
              <a:solidFill>
                <a:schemeClr val="accent1"/>
              </a:solidFill>
            </a:endParaRPr>
          </a:p>
        </p:txBody>
      </p:sp>
      <p:grpSp>
        <p:nvGrpSpPr>
          <p:cNvPr id="5" name="Group 4"/>
          <p:cNvGrpSpPr/>
          <p:nvPr/>
        </p:nvGrpSpPr>
        <p:grpSpPr>
          <a:xfrm>
            <a:off x="2260709" y="952173"/>
            <a:ext cx="4591050" cy="5048250"/>
            <a:chOff x="2260709" y="952173"/>
            <a:chExt cx="4591050" cy="504825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0709" y="952173"/>
              <a:ext cx="4591050" cy="50482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Rectangle 3"/>
            <p:cNvSpPr/>
            <p:nvPr/>
          </p:nvSpPr>
          <p:spPr>
            <a:xfrm>
              <a:off x="2448560" y="4544950"/>
              <a:ext cx="3454400" cy="48768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grpSp>
      <p:sp>
        <p:nvSpPr>
          <p:cNvPr id="3" name="Slide Number Placeholder 2"/>
          <p:cNvSpPr>
            <a:spLocks noGrp="1"/>
          </p:cNvSpPr>
          <p:nvPr>
            <p:ph type="sldNum" sz="quarter" idx="12"/>
          </p:nvPr>
        </p:nvSpPr>
        <p:spPr/>
        <p:txBody>
          <a:bodyPr/>
          <a:lstStyle/>
          <a:p>
            <a:fld id="{1063FA57-51B7-AA47-BE1A-71E8456F4E51}" type="slidenum">
              <a:rPr lang="en-US" smtClean="0"/>
              <a:pPr/>
              <a:t>23</a:t>
            </a:fld>
            <a:endParaRPr lang="en-US"/>
          </a:p>
        </p:txBody>
      </p:sp>
    </p:spTree>
    <p:extLst>
      <p:ext uri="{BB962C8B-B14F-4D97-AF65-F5344CB8AC3E}">
        <p14:creationId xmlns:p14="http://schemas.microsoft.com/office/powerpoint/2010/main" val="4175509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Co-Planning Role Play</a:t>
            </a:r>
            <a:endParaRPr lang="en-CA" dirty="0"/>
          </a:p>
        </p:txBody>
      </p:sp>
      <p:sp>
        <p:nvSpPr>
          <p:cNvPr id="3" name="Content Placeholder 2"/>
          <p:cNvSpPr>
            <a:spLocks noGrp="1"/>
          </p:cNvSpPr>
          <p:nvPr>
            <p:ph idx="1"/>
          </p:nvPr>
        </p:nvSpPr>
        <p:spPr/>
        <p:txBody>
          <a:bodyPr/>
          <a:lstStyle/>
          <a:p>
            <a:r>
              <a:rPr lang="en-CA" dirty="0" smtClean="0"/>
              <a:t>Groups of 3 (coach, teacher, observer)</a:t>
            </a:r>
          </a:p>
          <a:p>
            <a:r>
              <a:rPr lang="en-CA" dirty="0" smtClean="0"/>
              <a:t>Role play coaching the teacher to create probing/scaffolding questions</a:t>
            </a:r>
          </a:p>
          <a:p>
            <a:r>
              <a:rPr lang="en-CA" dirty="0" smtClean="0"/>
              <a:t>Coach use questioning techniques</a:t>
            </a:r>
          </a:p>
          <a:p>
            <a:r>
              <a:rPr lang="en-CA" dirty="0" smtClean="0"/>
              <a:t>Observer make notes of questions asked &amp; their purpose</a:t>
            </a:r>
            <a:endParaRPr lang="en-CA" dirty="0"/>
          </a:p>
        </p:txBody>
      </p:sp>
      <p:pic>
        <p:nvPicPr>
          <p:cNvPr id="71684" name="Picture 4" descr="#">
            <a:hlinkClick r:id="rId3"/>
          </p:cNvPr>
          <p:cNvPicPr>
            <a:picLocks noChangeAspect="1" noChangeArrowheads="1"/>
          </p:cNvPicPr>
          <p:nvPr/>
        </p:nvPicPr>
        <p:blipFill>
          <a:blip r:embed="rId4"/>
          <a:srcRect/>
          <a:stretch>
            <a:fillRect/>
          </a:stretch>
        </p:blipFill>
        <p:spPr bwMode="auto">
          <a:xfrm>
            <a:off x="7275830" y="4833564"/>
            <a:ext cx="1410970" cy="1003356"/>
          </a:xfrm>
          <a:prstGeom prst="rect">
            <a:avLst/>
          </a:prstGeom>
          <a:noFill/>
        </p:spPr>
      </p:pic>
      <p:pic>
        <p:nvPicPr>
          <p:cNvPr id="71685" name="Picture 5" descr="C:\Users\Public\Pictures\Work\Clip Art\Looking Woman.bmp"/>
          <p:cNvPicPr>
            <a:picLocks noChangeAspect="1" noChangeArrowheads="1"/>
          </p:cNvPicPr>
          <p:nvPr/>
        </p:nvPicPr>
        <p:blipFill>
          <a:blip r:embed="rId5"/>
          <a:srcRect/>
          <a:stretch>
            <a:fillRect/>
          </a:stretch>
        </p:blipFill>
        <p:spPr bwMode="auto">
          <a:xfrm>
            <a:off x="5570855" y="4455135"/>
            <a:ext cx="1470025" cy="1671028"/>
          </a:xfrm>
          <a:prstGeom prst="rect">
            <a:avLst/>
          </a:prstGeom>
          <a:noFill/>
        </p:spPr>
      </p:pic>
      <p:sp>
        <p:nvSpPr>
          <p:cNvPr id="4" name="Slide Number Placeholder 3"/>
          <p:cNvSpPr>
            <a:spLocks noGrp="1"/>
          </p:cNvSpPr>
          <p:nvPr>
            <p:ph type="sldNum" sz="quarter" idx="12"/>
          </p:nvPr>
        </p:nvSpPr>
        <p:spPr/>
        <p:txBody>
          <a:bodyPr/>
          <a:lstStyle/>
          <a:p>
            <a:fld id="{1063FA57-51B7-AA47-BE1A-71E8456F4E51}"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0013"/>
          </a:xfrm>
        </p:spPr>
        <p:txBody>
          <a:bodyPr>
            <a:normAutofit/>
          </a:bodyPr>
          <a:lstStyle/>
          <a:p>
            <a:r>
              <a:rPr lang="en-CA" dirty="0" smtClean="0"/>
              <a:t>Probing and Scaffolding Questions </a:t>
            </a:r>
            <a:endParaRPr lang="en-CA" dirty="0"/>
          </a:p>
        </p:txBody>
      </p:sp>
      <p:pic>
        <p:nvPicPr>
          <p:cNvPr id="5122" name="Picture 2"/>
          <p:cNvPicPr>
            <a:picLocks noGrp="1" noChangeAspect="1" noChangeArrowheads="1"/>
          </p:cNvPicPr>
          <p:nvPr>
            <p:ph idx="1"/>
          </p:nvPr>
        </p:nvPicPr>
        <p:blipFill>
          <a:blip r:embed="rId3" cstate="print"/>
          <a:srcRect/>
          <a:stretch>
            <a:fillRect/>
          </a:stretch>
        </p:blipFill>
        <p:spPr bwMode="auto">
          <a:xfrm>
            <a:off x="90088" y="1424080"/>
            <a:ext cx="8961120" cy="4053840"/>
          </a:xfrm>
          <a:prstGeom prst="rect">
            <a:avLst/>
          </a:prstGeom>
          <a:noFill/>
          <a:ln w="9525">
            <a:noFill/>
            <a:miter lim="800000"/>
            <a:headEnd/>
            <a:tailEnd/>
          </a:ln>
        </p:spPr>
      </p:pic>
      <p:grpSp>
        <p:nvGrpSpPr>
          <p:cNvPr id="6" name="Group 5"/>
          <p:cNvGrpSpPr/>
          <p:nvPr/>
        </p:nvGrpSpPr>
        <p:grpSpPr>
          <a:xfrm>
            <a:off x="68240" y="4722800"/>
            <a:ext cx="6583680" cy="834656"/>
            <a:chOff x="68240" y="4722800"/>
            <a:chExt cx="6583680" cy="834656"/>
          </a:xfrm>
        </p:grpSpPr>
        <p:sp>
          <p:nvSpPr>
            <p:cNvPr id="5" name="Rectangle 4"/>
            <p:cNvSpPr/>
            <p:nvPr/>
          </p:nvSpPr>
          <p:spPr>
            <a:xfrm>
              <a:off x="68240" y="5100256"/>
              <a:ext cx="6583680" cy="45720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7" name="Straight Arrow Connector 6"/>
            <p:cNvCxnSpPr/>
            <p:nvPr/>
          </p:nvCxnSpPr>
          <p:spPr>
            <a:xfrm flipH="1">
              <a:off x="5724128" y="4722800"/>
              <a:ext cx="360040" cy="36004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1005008" y="5742216"/>
            <a:ext cx="6480720" cy="369332"/>
          </a:xfrm>
          <a:prstGeom prst="rect">
            <a:avLst/>
          </a:prstGeom>
          <a:ln w="28575">
            <a:solidFill>
              <a:srgbClr val="C00000"/>
            </a:solidFill>
          </a:ln>
        </p:spPr>
        <p:txBody>
          <a:bodyPr wrap="square">
            <a:spAutoFit/>
          </a:bodyPr>
          <a:lstStyle/>
          <a:p>
            <a:pPr algn="ctr"/>
            <a:r>
              <a:rPr lang="en-CA" dirty="0" smtClean="0"/>
              <a:t>http://www.oame2014.ca/StudentThinking/current/round1.html</a:t>
            </a:r>
            <a:endParaRPr lang="en-CA" dirty="0"/>
          </a:p>
        </p:txBody>
      </p:sp>
      <p:sp>
        <p:nvSpPr>
          <p:cNvPr id="3" name="Slide Number Placeholder 2"/>
          <p:cNvSpPr>
            <a:spLocks noGrp="1"/>
          </p:cNvSpPr>
          <p:nvPr>
            <p:ph type="sldNum" sz="quarter" idx="12"/>
          </p:nvPr>
        </p:nvSpPr>
        <p:spPr/>
        <p:txBody>
          <a:bodyPr/>
          <a:lstStyle/>
          <a:p>
            <a:fld id="{1063FA57-51B7-AA47-BE1A-71E8456F4E51}"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157656" y="468703"/>
            <a:ext cx="8869680" cy="5419891"/>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1063FA57-51B7-AA47-BE1A-71E8456F4E51}"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03275" y="47625"/>
            <a:ext cx="7583488" cy="708025"/>
          </a:xfrm>
          <a:prstGeom prst="rect">
            <a:avLst/>
          </a:prstGeom>
          <a:noFill/>
        </p:spPr>
        <p:txBody>
          <a:bodyPr>
            <a:spAutoFit/>
          </a:bodyPr>
          <a:lstStyle/>
          <a:p>
            <a:pPr algn="ctr">
              <a:defRPr/>
            </a:pPr>
            <a:r>
              <a:rPr lang="en-CA" sz="4000" dirty="0">
                <a:solidFill>
                  <a:schemeClr val="accent2">
                    <a:lumMod val="75000"/>
                  </a:schemeClr>
                </a:solidFill>
                <a:cs typeface="+mn-cs"/>
              </a:rPr>
              <a:t> </a:t>
            </a:r>
            <a:r>
              <a:rPr lang="en-CA" sz="3600" b="1" dirty="0">
                <a:solidFill>
                  <a:schemeClr val="accent1"/>
                </a:solidFill>
                <a:latin typeface="+mj-lt"/>
                <a:cs typeface="+mn-cs"/>
              </a:rPr>
              <a:t>Coaching Resources</a:t>
            </a:r>
          </a:p>
        </p:txBody>
      </p:sp>
      <p:pic>
        <p:nvPicPr>
          <p:cNvPr id="32770" name="Picture 4"/>
          <p:cNvPicPr>
            <a:picLocks noChangeAspect="1" noChangeArrowheads="1"/>
          </p:cNvPicPr>
          <p:nvPr/>
        </p:nvPicPr>
        <p:blipFill>
          <a:blip r:embed="rId3" cstate="print"/>
          <a:srcRect/>
          <a:stretch>
            <a:fillRect/>
          </a:stretch>
        </p:blipFill>
        <p:spPr bwMode="auto">
          <a:xfrm>
            <a:off x="2454275" y="773113"/>
            <a:ext cx="4276725" cy="5076825"/>
          </a:xfrm>
          <a:prstGeom prst="rect">
            <a:avLst/>
          </a:prstGeom>
          <a:noFill/>
          <a:ln w="9525">
            <a:solidFill>
              <a:schemeClr val="tx1"/>
            </a:solidFill>
            <a:miter lim="800000"/>
            <a:headEnd/>
            <a:tailEnd/>
          </a:ln>
          <a:effectLst/>
        </p:spPr>
      </p:pic>
      <p:pic>
        <p:nvPicPr>
          <p:cNvPr id="32772" name="Picture 4"/>
          <p:cNvPicPr>
            <a:picLocks noChangeAspect="1" noChangeArrowheads="1"/>
          </p:cNvPicPr>
          <p:nvPr/>
        </p:nvPicPr>
        <p:blipFill>
          <a:blip r:embed="rId4" cstate="print"/>
          <a:srcRect/>
          <a:stretch>
            <a:fillRect/>
          </a:stretch>
        </p:blipFill>
        <p:spPr bwMode="auto">
          <a:xfrm>
            <a:off x="301680" y="40752"/>
            <a:ext cx="1905492" cy="2684494"/>
          </a:xfrm>
          <a:prstGeom prst="rect">
            <a:avLst/>
          </a:prstGeom>
          <a:noFill/>
          <a:ln w="9525" algn="ctr">
            <a:noFill/>
            <a:miter lim="800000"/>
            <a:headEnd/>
            <a:tailEnd/>
          </a:ln>
          <a:effectLst/>
        </p:spPr>
      </p:pic>
      <p:pic>
        <p:nvPicPr>
          <p:cNvPr id="32773" name="Picture 5"/>
          <p:cNvPicPr>
            <a:picLocks noChangeAspect="1" noChangeArrowheads="1"/>
          </p:cNvPicPr>
          <p:nvPr/>
        </p:nvPicPr>
        <p:blipFill>
          <a:blip r:embed="rId5" cstate="print"/>
          <a:srcRect/>
          <a:stretch>
            <a:fillRect/>
          </a:stretch>
        </p:blipFill>
        <p:spPr bwMode="auto">
          <a:xfrm>
            <a:off x="7013006" y="94596"/>
            <a:ext cx="1941512" cy="2695903"/>
          </a:xfrm>
          <a:prstGeom prst="rect">
            <a:avLst/>
          </a:prstGeom>
          <a:noFill/>
          <a:ln w="9525" algn="ctr">
            <a:noFill/>
            <a:miter lim="800000"/>
            <a:headEnd/>
            <a:tailEnd/>
          </a:ln>
          <a:effectLst/>
        </p:spPr>
      </p:pic>
      <p:sp>
        <p:nvSpPr>
          <p:cNvPr id="3" name="Slide Number Placeholder 2"/>
          <p:cNvSpPr>
            <a:spLocks noGrp="1"/>
          </p:cNvSpPr>
          <p:nvPr>
            <p:ph type="sldNum" sz="quarter" idx="12"/>
          </p:nvPr>
        </p:nvSpPr>
        <p:spPr/>
        <p:txBody>
          <a:bodyPr/>
          <a:lstStyle/>
          <a:p>
            <a:pPr>
              <a:defRPr/>
            </a:pPr>
            <a:fld id="{E18E7D90-8433-41D7-B2A8-6665995E70F8}" type="slidenum">
              <a:rPr lang="en-CA" smtClean="0"/>
              <a:pPr>
                <a:defRPr/>
              </a:pPr>
              <a:t>27</a:t>
            </a:fld>
            <a:endParaRPr lang="en-CA"/>
          </a:p>
        </p:txBody>
      </p:sp>
      <p:pic>
        <p:nvPicPr>
          <p:cNvPr id="9"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15655" y="3001091"/>
            <a:ext cx="1907626" cy="2702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633" name="Picture 1"/>
          <p:cNvPicPr>
            <a:picLocks noChangeAspect="1" noChangeArrowheads="1"/>
          </p:cNvPicPr>
          <p:nvPr/>
        </p:nvPicPr>
        <p:blipFill>
          <a:blip r:embed="rId7" cstate="print"/>
          <a:srcRect/>
          <a:stretch>
            <a:fillRect/>
          </a:stretch>
        </p:blipFill>
        <p:spPr bwMode="auto">
          <a:xfrm>
            <a:off x="304308" y="2775225"/>
            <a:ext cx="1819275" cy="26003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3">
            <a:hlinkClick r:id="rId3"/>
          </p:cNvPr>
          <p:cNvPicPr>
            <a:picLocks noChangeAspect="1" noChangeArrowheads="1"/>
          </p:cNvPicPr>
          <p:nvPr/>
        </p:nvPicPr>
        <p:blipFill>
          <a:blip r:embed="rId4" cstate="print"/>
          <a:srcRect/>
          <a:stretch>
            <a:fillRect/>
          </a:stretch>
        </p:blipFill>
        <p:spPr bwMode="auto">
          <a:xfrm>
            <a:off x="284163" y="741363"/>
            <a:ext cx="8423275" cy="3548062"/>
          </a:xfrm>
          <a:prstGeom prst="rect">
            <a:avLst/>
          </a:prstGeom>
          <a:noFill/>
          <a:ln w="9525">
            <a:solidFill>
              <a:schemeClr val="accent1"/>
            </a:solidFill>
            <a:miter lim="800000"/>
            <a:headEnd/>
            <a:tailEnd/>
          </a:ln>
          <a:effectLst/>
        </p:spPr>
      </p:pic>
      <p:sp>
        <p:nvSpPr>
          <p:cNvPr id="2" name="Slide Number Placeholder 1"/>
          <p:cNvSpPr>
            <a:spLocks noGrp="1"/>
          </p:cNvSpPr>
          <p:nvPr>
            <p:ph type="sldNum" sz="quarter" idx="12"/>
          </p:nvPr>
        </p:nvSpPr>
        <p:spPr/>
        <p:txBody>
          <a:bodyPr/>
          <a:lstStyle/>
          <a:p>
            <a:pPr>
              <a:defRPr/>
            </a:pPr>
            <a:fld id="{330332D9-C6AF-4E38-894E-88BD6DB35974}" type="slidenum">
              <a:rPr lang="en-CA" smtClean="0"/>
              <a:pPr>
                <a:defRPr/>
              </a:pPr>
              <a:t>28</a:t>
            </a:fld>
            <a:endParaRPr lang="en-CA" dirty="0"/>
          </a:p>
        </p:txBody>
      </p:sp>
      <p:sp>
        <p:nvSpPr>
          <p:cNvPr id="5" name="Rectangle 4"/>
          <p:cNvSpPr/>
          <p:nvPr/>
        </p:nvSpPr>
        <p:spPr>
          <a:xfrm>
            <a:off x="2128343" y="4792745"/>
            <a:ext cx="5533697" cy="461665"/>
          </a:xfrm>
          <a:prstGeom prst="rect">
            <a:avLst/>
          </a:prstGeom>
          <a:ln w="19050">
            <a:solidFill>
              <a:schemeClr val="accent1"/>
            </a:solidFill>
          </a:ln>
        </p:spPr>
        <p:txBody>
          <a:bodyPr wrap="square">
            <a:spAutoFit/>
          </a:bodyPr>
          <a:lstStyle/>
          <a:p>
            <a:r>
              <a:rPr lang="en-CA" sz="2400" dirty="0" smtClean="0">
                <a:solidFill>
                  <a:schemeClr val="accent1"/>
                </a:solidFill>
              </a:rPr>
              <a:t>https://community.elearningontario.ca</a:t>
            </a:r>
            <a:endParaRPr lang="en-CA" sz="2400" dirty="0">
              <a:solidFill>
                <a:schemeClr val="accent1"/>
              </a:solidFill>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338"/>
            <a:ext cx="8229600" cy="1143000"/>
          </a:xfrm>
        </p:spPr>
        <p:txBody>
          <a:bodyPr/>
          <a:lstStyle/>
          <a:p>
            <a:r>
              <a:rPr lang="en-CA" dirty="0" smtClean="0"/>
              <a:t>Consolidation</a:t>
            </a:r>
            <a:endParaRPr lang="en-CA" dirty="0"/>
          </a:p>
        </p:txBody>
      </p:sp>
      <p:sp>
        <p:nvSpPr>
          <p:cNvPr id="3" name="Content Placeholder 2"/>
          <p:cNvSpPr>
            <a:spLocks noGrp="1"/>
          </p:cNvSpPr>
          <p:nvPr>
            <p:ph idx="1"/>
          </p:nvPr>
        </p:nvSpPr>
        <p:spPr>
          <a:xfrm>
            <a:off x="457200" y="1123951"/>
            <a:ext cx="8229600" cy="2952750"/>
          </a:xfrm>
        </p:spPr>
        <p:txBody>
          <a:bodyPr/>
          <a:lstStyle/>
          <a:p>
            <a:pPr>
              <a:buClr>
                <a:schemeClr val="tx2">
                  <a:lumMod val="50000"/>
                </a:schemeClr>
              </a:buClr>
            </a:pPr>
            <a:r>
              <a:rPr lang="en-CA" dirty="0" smtClean="0">
                <a:solidFill>
                  <a:schemeClr val="tx2">
                    <a:lumMod val="50000"/>
                  </a:schemeClr>
                </a:solidFill>
              </a:rPr>
              <a:t>What have you learned about coaching in mathematics?</a:t>
            </a:r>
          </a:p>
          <a:p>
            <a:pPr>
              <a:buClr>
                <a:schemeClr val="tx2">
                  <a:lumMod val="50000"/>
                </a:schemeClr>
              </a:buClr>
            </a:pPr>
            <a:r>
              <a:rPr lang="en-CA" dirty="0" smtClean="0">
                <a:solidFill>
                  <a:schemeClr val="tx2">
                    <a:lumMod val="50000"/>
                  </a:schemeClr>
                </a:solidFill>
              </a:rPr>
              <a:t>How is Coaching the same/different from other models of Facilitation?</a:t>
            </a:r>
          </a:p>
          <a:p>
            <a:pPr>
              <a:buClr>
                <a:schemeClr val="tx2">
                  <a:lumMod val="50000"/>
                </a:schemeClr>
              </a:buClr>
            </a:pPr>
            <a:r>
              <a:rPr lang="en-CA" dirty="0" smtClean="0">
                <a:solidFill>
                  <a:schemeClr val="tx2">
                    <a:lumMod val="50000"/>
                  </a:schemeClr>
                </a:solidFill>
              </a:rPr>
              <a:t>How will you use your insights?</a:t>
            </a:r>
          </a:p>
        </p:txBody>
      </p:sp>
      <p:sp>
        <p:nvSpPr>
          <p:cNvPr id="4" name="Slide Number Placeholder 3"/>
          <p:cNvSpPr>
            <a:spLocks noGrp="1"/>
          </p:cNvSpPr>
          <p:nvPr>
            <p:ph type="sldNum" sz="quarter" idx="12"/>
          </p:nvPr>
        </p:nvSpPr>
        <p:spPr/>
        <p:txBody>
          <a:bodyPr/>
          <a:lstStyle/>
          <a:p>
            <a:fld id="{1063FA57-51B7-AA47-BE1A-71E8456F4E51}" type="slidenum">
              <a:rPr lang="en-US" smtClean="0"/>
              <a:pPr/>
              <a:t>29</a:t>
            </a:fld>
            <a:endParaRPr lang="en-US"/>
          </a:p>
        </p:txBody>
      </p:sp>
      <p:sp>
        <p:nvSpPr>
          <p:cNvPr id="5" name="TextBox 4"/>
          <p:cNvSpPr txBox="1"/>
          <p:nvPr/>
        </p:nvSpPr>
        <p:spPr>
          <a:xfrm>
            <a:off x="476250" y="4019550"/>
            <a:ext cx="8020050" cy="1077218"/>
          </a:xfrm>
          <a:prstGeom prst="rect">
            <a:avLst/>
          </a:prstGeom>
          <a:noFill/>
          <a:ln w="28575">
            <a:solidFill>
              <a:schemeClr val="accent2">
                <a:lumMod val="75000"/>
              </a:schemeClr>
            </a:solidFill>
          </a:ln>
        </p:spPr>
        <p:txBody>
          <a:bodyPr wrap="square" rtlCol="0">
            <a:spAutoFit/>
          </a:bodyPr>
          <a:lstStyle/>
          <a:p>
            <a:pPr marL="457200" indent="-457200">
              <a:buClr>
                <a:schemeClr val="tx2">
                  <a:lumMod val="50000"/>
                </a:schemeClr>
              </a:buClr>
              <a:buFont typeface="Arial" pitchFamily="34" charset="0"/>
              <a:buChar char="•"/>
            </a:pPr>
            <a:r>
              <a:rPr lang="en-CA" sz="3200" dirty="0">
                <a:solidFill>
                  <a:schemeClr val="tx2">
                    <a:lumMod val="50000"/>
                  </a:schemeClr>
                </a:solidFill>
              </a:rPr>
              <a:t>What additional information do you need?</a:t>
            </a:r>
          </a:p>
          <a:p>
            <a:pPr marL="457200" indent="-457200">
              <a:buClr>
                <a:schemeClr val="tx2">
                  <a:lumMod val="50000"/>
                </a:schemeClr>
              </a:buClr>
              <a:buFont typeface="Arial" pitchFamily="34" charset="0"/>
              <a:buChar char="•"/>
            </a:pPr>
            <a:r>
              <a:rPr lang="en-CA" sz="3200" dirty="0">
                <a:solidFill>
                  <a:schemeClr val="tx2">
                    <a:lumMod val="50000"/>
                  </a:schemeClr>
                </a:solidFill>
              </a:rPr>
              <a:t>What further support do you need</a:t>
            </a:r>
            <a:r>
              <a:rPr lang="en-CA" sz="3200" dirty="0" smtClean="0">
                <a:solidFill>
                  <a:schemeClr val="tx2">
                    <a:lumMod val="50000"/>
                  </a:schemeClr>
                </a:solidFill>
              </a:rPr>
              <a:t>?</a:t>
            </a:r>
            <a:endParaRPr lang="en-CA" sz="3200" dirty="0">
              <a:solidFill>
                <a:schemeClr val="tx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Session Learning Goals</a:t>
            </a:r>
            <a:endParaRPr lang="en-CA" dirty="0"/>
          </a:p>
        </p:txBody>
      </p:sp>
      <p:sp>
        <p:nvSpPr>
          <p:cNvPr id="3" name="Content Placeholder 2"/>
          <p:cNvSpPr>
            <a:spLocks noGrp="1"/>
          </p:cNvSpPr>
          <p:nvPr>
            <p:ph idx="1"/>
          </p:nvPr>
        </p:nvSpPr>
        <p:spPr/>
        <p:txBody>
          <a:bodyPr/>
          <a:lstStyle/>
          <a:p>
            <a:pPr>
              <a:defRPr/>
            </a:pPr>
            <a:r>
              <a:rPr lang="en-US" dirty="0" smtClean="0">
                <a:solidFill>
                  <a:schemeClr val="accent1">
                    <a:lumMod val="75000"/>
                  </a:schemeClr>
                </a:solidFill>
              </a:rPr>
              <a:t>Examine coaching practices;</a:t>
            </a:r>
          </a:p>
          <a:p>
            <a:pPr>
              <a:defRPr/>
            </a:pPr>
            <a:r>
              <a:rPr lang="en-US" dirty="0" smtClean="0">
                <a:solidFill>
                  <a:schemeClr val="accent1">
                    <a:lumMod val="75000"/>
                  </a:schemeClr>
                </a:solidFill>
              </a:rPr>
              <a:t>Make connections between questions and their purposes;</a:t>
            </a:r>
          </a:p>
          <a:p>
            <a:pPr>
              <a:defRPr/>
            </a:pPr>
            <a:r>
              <a:rPr lang="en-US" dirty="0" smtClean="0">
                <a:solidFill>
                  <a:schemeClr val="accent1">
                    <a:lumMod val="75000"/>
                  </a:schemeClr>
                </a:solidFill>
              </a:rPr>
              <a:t>Expand awareness of coaching resources.</a:t>
            </a:r>
          </a:p>
        </p:txBody>
      </p:sp>
      <p:sp>
        <p:nvSpPr>
          <p:cNvPr id="4" name="Slide Number Placeholder 3"/>
          <p:cNvSpPr>
            <a:spLocks noGrp="1"/>
          </p:cNvSpPr>
          <p:nvPr>
            <p:ph type="sldNum" sz="quarter" idx="12"/>
          </p:nvPr>
        </p:nvSpPr>
        <p:spPr/>
        <p:txBody>
          <a:bodyPr/>
          <a:lstStyle/>
          <a:p>
            <a:fld id="{1063FA57-51B7-AA47-BE1A-71E8456F4E51}"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Facilitator Contact Information</a:t>
            </a:r>
            <a:endParaRPr lang="en-US" dirty="0"/>
          </a:p>
        </p:txBody>
      </p:sp>
      <p:sp>
        <p:nvSpPr>
          <p:cNvPr id="3" name="Content Placeholder 2"/>
          <p:cNvSpPr>
            <a:spLocks noGrp="1"/>
          </p:cNvSpPr>
          <p:nvPr>
            <p:ph idx="1"/>
          </p:nvPr>
        </p:nvSpPr>
        <p:spPr>
          <a:xfrm>
            <a:off x="457200" y="1600201"/>
            <a:ext cx="8229600" cy="3581400"/>
          </a:xfrm>
        </p:spPr>
        <p:txBody>
          <a:bodyPr/>
          <a:lstStyle/>
          <a:p>
            <a:pPr marL="0" indent="0">
              <a:buNone/>
            </a:pPr>
            <a:r>
              <a:rPr lang="en-US" sz="3600" b="1" dirty="0" smtClean="0">
                <a:solidFill>
                  <a:srgbClr val="FF0000"/>
                </a:solidFill>
              </a:rPr>
              <a:t>Irene </a:t>
            </a:r>
            <a:r>
              <a:rPr lang="en-US" sz="3600" b="1" dirty="0" err="1" smtClean="0">
                <a:solidFill>
                  <a:srgbClr val="FF0000"/>
                </a:solidFill>
              </a:rPr>
              <a:t>McEvoy</a:t>
            </a:r>
            <a:r>
              <a:rPr lang="en-US" sz="3600" b="1" dirty="0" smtClean="0">
                <a:solidFill>
                  <a:srgbClr val="FF0000"/>
                </a:solidFill>
              </a:rPr>
              <a:t>:</a:t>
            </a:r>
          </a:p>
          <a:p>
            <a:pPr marL="0" indent="0">
              <a:buNone/>
            </a:pPr>
            <a:r>
              <a:rPr lang="en-US" b="1" dirty="0">
                <a:solidFill>
                  <a:srgbClr val="FF0000"/>
                </a:solidFill>
              </a:rPr>
              <a:t>	</a:t>
            </a:r>
            <a:r>
              <a:rPr lang="en-US" b="1" dirty="0" smtClean="0">
                <a:solidFill>
                  <a:srgbClr val="FF0000"/>
                </a:solidFill>
              </a:rPr>
              <a:t>			</a:t>
            </a:r>
            <a:r>
              <a:rPr lang="en-US" b="1" dirty="0" smtClean="0">
                <a:hlinkClick r:id="rId2"/>
              </a:rPr>
              <a:t>irene.mcevoy@gmail.com</a:t>
            </a:r>
            <a:r>
              <a:rPr lang="en-US" b="1" dirty="0" smtClean="0"/>
              <a:t> </a:t>
            </a:r>
          </a:p>
          <a:p>
            <a:pPr marL="0" indent="0">
              <a:buNone/>
            </a:pPr>
            <a:endParaRPr lang="en-US" b="1" dirty="0">
              <a:solidFill>
                <a:srgbClr val="FF0000"/>
              </a:solidFill>
            </a:endParaRPr>
          </a:p>
          <a:p>
            <a:pPr marL="0" indent="0">
              <a:buNone/>
            </a:pPr>
            <a:r>
              <a:rPr lang="en-US" sz="3600" b="1" dirty="0" smtClean="0">
                <a:solidFill>
                  <a:srgbClr val="FF0000"/>
                </a:solidFill>
              </a:rPr>
              <a:t>John Rodger:</a:t>
            </a:r>
          </a:p>
          <a:p>
            <a:pPr marL="0" indent="0">
              <a:buNone/>
            </a:pPr>
            <a:r>
              <a:rPr lang="en-US" sz="3600" b="1" dirty="0">
                <a:solidFill>
                  <a:srgbClr val="FF0000"/>
                </a:solidFill>
              </a:rPr>
              <a:t>	</a:t>
            </a:r>
            <a:r>
              <a:rPr lang="en-US" sz="3600" b="1" dirty="0" smtClean="0">
                <a:solidFill>
                  <a:srgbClr val="FF0000"/>
                </a:solidFill>
              </a:rPr>
              <a:t>			</a:t>
            </a:r>
            <a:r>
              <a:rPr lang="en-US" b="1" dirty="0" smtClean="0">
                <a:hlinkClick r:id="rId3"/>
              </a:rPr>
              <a:t>jrod1@live.ca</a:t>
            </a:r>
            <a:r>
              <a:rPr lang="en-US" b="1" dirty="0" smtClean="0"/>
              <a:t> </a:t>
            </a:r>
            <a:endParaRPr lang="en-US" b="1" dirty="0">
              <a:solidFill>
                <a:srgbClr val="FF0000"/>
              </a:solidFill>
            </a:endParaRPr>
          </a:p>
        </p:txBody>
      </p:sp>
      <p:sp>
        <p:nvSpPr>
          <p:cNvPr id="4" name="Slide Number Placeholder 3"/>
          <p:cNvSpPr>
            <a:spLocks noGrp="1"/>
          </p:cNvSpPr>
          <p:nvPr>
            <p:ph type="sldNum" sz="quarter" idx="12"/>
          </p:nvPr>
        </p:nvSpPr>
        <p:spPr/>
        <p:txBody>
          <a:bodyPr/>
          <a:lstStyle/>
          <a:p>
            <a:fld id="{1063FA57-51B7-AA47-BE1A-71E8456F4E51}" type="slidenum">
              <a:rPr lang="en-US" smtClean="0"/>
              <a:pPr/>
              <a:t>30</a:t>
            </a:fld>
            <a:endParaRPr lang="en-US"/>
          </a:p>
        </p:txBody>
      </p:sp>
    </p:spTree>
    <p:extLst>
      <p:ext uri="{BB962C8B-B14F-4D97-AF65-F5344CB8AC3E}">
        <p14:creationId xmlns:p14="http://schemas.microsoft.com/office/powerpoint/2010/main" val="3109855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419100" y="323850"/>
            <a:ext cx="8382000" cy="1066800"/>
          </a:xfrm>
        </p:spPr>
        <p:txBody>
          <a:bodyPr/>
          <a:lstStyle/>
          <a:p>
            <a:r>
              <a:rPr lang="en-US" sz="3600" smtClean="0"/>
              <a:t>What does being a math coach involve?</a:t>
            </a:r>
            <a:endParaRPr lang="en-US" smtClean="0"/>
          </a:p>
        </p:txBody>
      </p:sp>
      <p:sp>
        <p:nvSpPr>
          <p:cNvPr id="2" name="Slide Number Placeholder 1"/>
          <p:cNvSpPr>
            <a:spLocks noGrp="1"/>
          </p:cNvSpPr>
          <p:nvPr>
            <p:ph type="sldNum" sz="quarter" idx="12"/>
          </p:nvPr>
        </p:nvSpPr>
        <p:spPr/>
        <p:txBody>
          <a:bodyPr/>
          <a:lstStyle/>
          <a:p>
            <a:pPr>
              <a:defRPr/>
            </a:pPr>
            <a:fld id="{3DBCF7D9-AB26-41F5-B388-639EE4387810}" type="slidenum">
              <a:rPr lang="en-CA" smtClean="0"/>
              <a:pPr>
                <a:defRPr/>
              </a:pPr>
              <a:t>4</a:t>
            </a:fld>
            <a:endParaRPr lang="en-CA"/>
          </a:p>
        </p:txBody>
      </p:sp>
      <p:sp>
        <p:nvSpPr>
          <p:cNvPr id="6" name="TextBox 5"/>
          <p:cNvSpPr txBox="1"/>
          <p:nvPr/>
        </p:nvSpPr>
        <p:spPr>
          <a:xfrm>
            <a:off x="3017340" y="5491835"/>
            <a:ext cx="2550160" cy="707886"/>
          </a:xfrm>
          <a:prstGeom prst="rect">
            <a:avLst/>
          </a:prstGeom>
          <a:noFill/>
        </p:spPr>
        <p:txBody>
          <a:bodyPr wrap="square" rtlCol="0">
            <a:spAutoFit/>
          </a:bodyPr>
          <a:lstStyle/>
          <a:p>
            <a:pPr algn="ctr"/>
            <a:r>
              <a:rPr lang="en-CA" sz="4000" dirty="0" smtClean="0"/>
              <a:t>Risk Taker</a:t>
            </a:r>
            <a:endParaRPr lang="en-CA" sz="4000" dirty="0"/>
          </a:p>
        </p:txBody>
      </p:sp>
      <p:sp>
        <p:nvSpPr>
          <p:cNvPr id="7" name="TextBox 6"/>
          <p:cNvSpPr txBox="1"/>
          <p:nvPr/>
        </p:nvSpPr>
        <p:spPr>
          <a:xfrm>
            <a:off x="2236598" y="4770304"/>
            <a:ext cx="4206240" cy="707886"/>
          </a:xfrm>
          <a:prstGeom prst="rect">
            <a:avLst/>
          </a:prstGeom>
          <a:noFill/>
        </p:spPr>
        <p:txBody>
          <a:bodyPr wrap="square" rtlCol="0">
            <a:spAutoFit/>
          </a:bodyPr>
          <a:lstStyle/>
          <a:p>
            <a:pPr algn="ctr"/>
            <a:r>
              <a:rPr lang="en-CA" sz="4000" dirty="0" smtClean="0"/>
              <a:t>Learning Stance</a:t>
            </a:r>
            <a:endParaRPr lang="en-CA" sz="4000" dirty="0"/>
          </a:p>
        </p:txBody>
      </p:sp>
      <p:pic>
        <p:nvPicPr>
          <p:cNvPr id="21505" name="Picture 1" descr="C:\Users\Public\Pictures\Work\Clip Art\Bungee Jumping 25.bmp"/>
          <p:cNvPicPr>
            <a:picLocks noChangeAspect="1" noChangeArrowheads="1"/>
          </p:cNvPicPr>
          <p:nvPr/>
        </p:nvPicPr>
        <p:blipFill>
          <a:blip r:embed="rId3"/>
          <a:srcRect/>
          <a:stretch>
            <a:fillRect/>
          </a:stretch>
        </p:blipFill>
        <p:spPr bwMode="auto">
          <a:xfrm>
            <a:off x="1100454" y="1843088"/>
            <a:ext cx="3065145" cy="2577224"/>
          </a:xfrm>
          <a:prstGeom prst="rect">
            <a:avLst/>
          </a:prstGeom>
          <a:noFill/>
        </p:spPr>
      </p:pic>
      <p:pic>
        <p:nvPicPr>
          <p:cNvPr id="10" name="Picture 9" descr="Mountain Climbing 013.bmp"/>
          <p:cNvPicPr>
            <a:picLocks noChangeAspect="1"/>
          </p:cNvPicPr>
          <p:nvPr/>
        </p:nvPicPr>
        <p:blipFill>
          <a:blip r:embed="rId4"/>
          <a:stretch>
            <a:fillRect/>
          </a:stretch>
        </p:blipFill>
        <p:spPr>
          <a:xfrm>
            <a:off x="5247531" y="1453365"/>
            <a:ext cx="2611337" cy="310162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P spid="7"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44513" y="152400"/>
            <a:ext cx="8229600" cy="903288"/>
          </a:xfrm>
        </p:spPr>
        <p:txBody>
          <a:bodyPr/>
          <a:lstStyle/>
          <a:p>
            <a:r>
              <a:rPr lang="en-US" dirty="0" smtClean="0"/>
              <a:t> </a:t>
            </a:r>
            <a:r>
              <a:rPr lang="en-US" b="1" dirty="0" smtClean="0"/>
              <a:t>A Frayer Model for “Coaching”</a:t>
            </a:r>
            <a:endParaRPr lang="en-US" b="1" dirty="0" smtClean="0">
              <a:solidFill>
                <a:srgbClr val="2392D7"/>
              </a:solidFill>
            </a:endParaRPr>
          </a:p>
        </p:txBody>
      </p:sp>
      <p:graphicFrame>
        <p:nvGraphicFramePr>
          <p:cNvPr id="365572" name="Group 4"/>
          <p:cNvGraphicFramePr>
            <a:graphicFrameLocks noGrp="1"/>
          </p:cNvGraphicFramePr>
          <p:nvPr>
            <p:ph sz="half" idx="2"/>
            <p:extLst>
              <p:ext uri="{D42A27DB-BD31-4B8C-83A1-F6EECF244321}">
                <p14:modId xmlns:p14="http://schemas.microsoft.com/office/powerpoint/2010/main" val="541382482"/>
              </p:ext>
            </p:extLst>
          </p:nvPr>
        </p:nvGraphicFramePr>
        <p:xfrm>
          <a:off x="1235076" y="1107289"/>
          <a:ext cx="6588126" cy="4197350"/>
        </p:xfrm>
        <a:graphic>
          <a:graphicData uri="http://schemas.openxmlformats.org/drawingml/2006/table">
            <a:tbl>
              <a:tblPr/>
              <a:tblGrid>
                <a:gridCol w="3294063"/>
                <a:gridCol w="3294063"/>
              </a:tblGrid>
              <a:tr h="198782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cs typeface="Arial" charset="0"/>
                      </a:endParaRPr>
                    </a:p>
                  </a:txBody>
                  <a:tcPr marL="87587" marR="87587" marT="43814" marB="438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cs typeface="Arial" charset="0"/>
                        </a:rPr>
                        <a:t>            </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cs typeface="Arial" charset="0"/>
                      </a:endParaRPr>
                    </a:p>
                  </a:txBody>
                  <a:tcPr marL="87587" marR="87587" marT="43814" marB="438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0952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cs typeface="Arial" charset="0"/>
                      </a:endParaRPr>
                    </a:p>
                  </a:txBody>
                  <a:tcPr marL="87587" marR="87587" marT="43814" marB="438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cs typeface="Arial" charset="0"/>
                        </a:rPr>
                        <a:t>              </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cs typeface="Arial" charset="0"/>
                      </a:endParaRPr>
                    </a:p>
                  </a:txBody>
                  <a:tcPr marL="87587" marR="87587" marT="43814" marB="438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TextBox 9"/>
          <p:cNvSpPr txBox="1"/>
          <p:nvPr/>
        </p:nvSpPr>
        <p:spPr>
          <a:xfrm>
            <a:off x="5009471" y="4794778"/>
            <a:ext cx="2735035" cy="461665"/>
          </a:xfrm>
          <a:prstGeom prst="rect">
            <a:avLst/>
          </a:prstGeom>
          <a:noFill/>
        </p:spPr>
        <p:txBody>
          <a:bodyPr wrap="square" rtlCol="0">
            <a:spAutoFit/>
          </a:bodyPr>
          <a:lstStyle/>
          <a:p>
            <a:pPr lvl="0" algn="r"/>
            <a:r>
              <a:rPr lang="en-US" sz="2400" dirty="0" smtClean="0">
                <a:latin typeface="Arial" charset="0"/>
                <a:cs typeface="Arial" charset="0"/>
              </a:rPr>
              <a:t>Non-Examples</a:t>
            </a:r>
            <a:endParaRPr lang="en-US" sz="2400" dirty="0">
              <a:latin typeface="Arial" charset="0"/>
              <a:cs typeface="Arial" charset="0"/>
            </a:endParaRPr>
          </a:p>
        </p:txBody>
      </p:sp>
      <p:grpSp>
        <p:nvGrpSpPr>
          <p:cNvPr id="3" name="Group 15"/>
          <p:cNvGrpSpPr>
            <a:grpSpLocks/>
          </p:cNvGrpSpPr>
          <p:nvPr/>
        </p:nvGrpSpPr>
        <p:grpSpPr bwMode="auto">
          <a:xfrm>
            <a:off x="2954338" y="2570163"/>
            <a:ext cx="3124200" cy="1143000"/>
            <a:chOff x="3360" y="2352"/>
            <a:chExt cx="1728" cy="720"/>
          </a:xfrm>
        </p:grpSpPr>
        <p:sp>
          <p:nvSpPr>
            <p:cNvPr id="13329" name="Oval 16"/>
            <p:cNvSpPr>
              <a:spLocks noChangeArrowheads="1"/>
            </p:cNvSpPr>
            <p:nvPr/>
          </p:nvSpPr>
          <p:spPr bwMode="auto">
            <a:xfrm>
              <a:off x="3360" y="2352"/>
              <a:ext cx="1728" cy="72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3330" name="Text Box 17"/>
            <p:cNvSpPr txBox="1">
              <a:spLocks noChangeArrowheads="1"/>
            </p:cNvSpPr>
            <p:nvPr/>
          </p:nvSpPr>
          <p:spPr bwMode="auto">
            <a:xfrm>
              <a:off x="3603" y="2536"/>
              <a:ext cx="1245" cy="330"/>
            </a:xfrm>
            <a:prstGeom prst="rect">
              <a:avLst/>
            </a:prstGeom>
            <a:noFill/>
            <a:ln w="9525">
              <a:noFill/>
              <a:miter lim="800000"/>
              <a:headEnd/>
              <a:tailEnd/>
            </a:ln>
          </p:spPr>
          <p:txBody>
            <a:bodyPr>
              <a:spAutoFit/>
            </a:bodyPr>
            <a:lstStyle/>
            <a:p>
              <a:pPr algn="ctr">
                <a:spcBef>
                  <a:spcPct val="50000"/>
                </a:spcBef>
              </a:pPr>
              <a:r>
                <a:rPr lang="en-US" sz="2800" b="1">
                  <a:solidFill>
                    <a:schemeClr val="bg1"/>
                  </a:solidFill>
                  <a:latin typeface="Lucida Handwriting" pitchFamily="66" charset="0"/>
                </a:rPr>
                <a:t>Coaching</a:t>
              </a:r>
            </a:p>
          </p:txBody>
        </p:sp>
      </p:grpSp>
      <p:sp>
        <p:nvSpPr>
          <p:cNvPr id="2" name="Slide Number Placeholder 1"/>
          <p:cNvSpPr>
            <a:spLocks noGrp="1"/>
          </p:cNvSpPr>
          <p:nvPr>
            <p:ph type="sldNum" sz="quarter" idx="12"/>
          </p:nvPr>
        </p:nvSpPr>
        <p:spPr/>
        <p:txBody>
          <a:bodyPr/>
          <a:lstStyle/>
          <a:p>
            <a:pPr>
              <a:defRPr/>
            </a:pPr>
            <a:fld id="{BF0832ED-3605-4AE5-A90E-9E58DB98D556}" type="slidenum">
              <a:rPr lang="en-CA" smtClean="0"/>
              <a:pPr>
                <a:defRPr/>
              </a:pPr>
              <a:t>5</a:t>
            </a:fld>
            <a:endParaRPr lang="en-CA"/>
          </a:p>
        </p:txBody>
      </p:sp>
      <p:pic>
        <p:nvPicPr>
          <p:cNvPr id="9" name="Picture 1"/>
          <p:cNvPicPr>
            <a:picLocks noChangeAspect="1" noChangeArrowheads="1"/>
          </p:cNvPicPr>
          <p:nvPr/>
        </p:nvPicPr>
        <p:blipFill>
          <a:blip r:embed="rId3" cstate="print"/>
          <a:srcRect/>
          <a:stretch>
            <a:fillRect/>
          </a:stretch>
        </p:blipFill>
        <p:spPr bwMode="auto">
          <a:xfrm rot="892644">
            <a:off x="5866811" y="1804468"/>
            <a:ext cx="2834640" cy="3817390"/>
          </a:xfrm>
          <a:prstGeom prst="rect">
            <a:avLst/>
          </a:prstGeom>
          <a:noFill/>
          <a:ln w="9525">
            <a:noFill/>
            <a:miter lim="800000"/>
            <a:headEnd/>
            <a:tailEnd/>
          </a:ln>
        </p:spPr>
      </p:pic>
      <p:sp>
        <p:nvSpPr>
          <p:cNvPr id="4" name="TextBox 3"/>
          <p:cNvSpPr txBox="1"/>
          <p:nvPr/>
        </p:nvSpPr>
        <p:spPr>
          <a:xfrm>
            <a:off x="1218521" y="4794778"/>
            <a:ext cx="2735035" cy="509861"/>
          </a:xfrm>
          <a:prstGeom prst="rect">
            <a:avLst/>
          </a:prstGeom>
          <a:noFill/>
        </p:spPr>
        <p:txBody>
          <a:bodyPr wrap="square" rtlCol="0">
            <a:spAutoFit/>
          </a:bodyPr>
          <a:lstStyle/>
          <a:p>
            <a:pPr lvl="0"/>
            <a:r>
              <a:rPr lang="en-US" sz="2400" dirty="0" smtClean="0">
                <a:latin typeface="Arial" charset="0"/>
                <a:cs typeface="Arial" charset="0"/>
              </a:rPr>
              <a:t>Examples</a:t>
            </a:r>
            <a:endParaRPr lang="en-US" sz="2400" dirty="0">
              <a:latin typeface="Arial" charset="0"/>
              <a:cs typeface="Arial" charset="0"/>
            </a:endParaRPr>
          </a:p>
        </p:txBody>
      </p:sp>
    </p:spTree>
    <p:extLst>
      <p:ext uri="{BB962C8B-B14F-4D97-AF65-F5344CB8AC3E}">
        <p14:creationId xmlns:p14="http://schemas.microsoft.com/office/powerpoint/2010/main" val="4170829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a:xfrm>
            <a:off x="438150" y="87313"/>
            <a:ext cx="8401050" cy="1363662"/>
          </a:xfrm>
        </p:spPr>
        <p:txBody>
          <a:bodyPr/>
          <a:lstStyle/>
          <a:p>
            <a:r>
              <a:rPr lang="en-US" sz="3600" b="1" smtClean="0">
                <a:solidFill>
                  <a:srgbClr val="00B050"/>
                </a:solidFill>
              </a:rPr>
              <a:t>Mind’s On:</a:t>
            </a:r>
            <a:r>
              <a:rPr lang="en-US" sz="3600" b="1" smtClean="0">
                <a:solidFill>
                  <a:srgbClr val="2392D7"/>
                </a:solidFill>
              </a:rPr>
              <a:t> </a:t>
            </a:r>
            <a:br>
              <a:rPr lang="en-US" sz="3600" b="1" smtClean="0">
                <a:solidFill>
                  <a:srgbClr val="2392D7"/>
                </a:solidFill>
              </a:rPr>
            </a:br>
            <a:r>
              <a:rPr lang="en-US" sz="3600" b="1" smtClean="0">
                <a:solidFill>
                  <a:srgbClr val="2392D7"/>
                </a:solidFill>
              </a:rPr>
              <a:t>What does a Math Coach do?</a:t>
            </a:r>
            <a:endParaRPr lang="en-US" b="1" smtClean="0">
              <a:solidFill>
                <a:srgbClr val="2392D7"/>
              </a:solidFill>
            </a:endParaRPr>
          </a:p>
        </p:txBody>
      </p:sp>
      <p:sp>
        <p:nvSpPr>
          <p:cNvPr id="2" name="TextBox 1"/>
          <p:cNvSpPr txBox="1"/>
          <p:nvPr/>
        </p:nvSpPr>
        <p:spPr>
          <a:xfrm>
            <a:off x="882650" y="1970088"/>
            <a:ext cx="3436938" cy="3108543"/>
          </a:xfrm>
          <a:prstGeom prst="rect">
            <a:avLst/>
          </a:prstGeom>
          <a:noFill/>
          <a:ln w="28575">
            <a:solidFill>
              <a:schemeClr val="accent1"/>
            </a:solidFill>
          </a:ln>
        </p:spPr>
        <p:txBody>
          <a:bodyPr>
            <a:spAutoFit/>
          </a:bodyPr>
          <a:lstStyle/>
          <a:p>
            <a:pPr>
              <a:defRPr/>
            </a:pPr>
            <a:r>
              <a:rPr lang="en-CA" sz="2800" b="1" dirty="0">
                <a:solidFill>
                  <a:srgbClr val="C00000"/>
                </a:solidFill>
              </a:rPr>
              <a:t>Examples</a:t>
            </a:r>
          </a:p>
          <a:p>
            <a:pPr marL="457200" lvl="0" indent="-457200">
              <a:buClr>
                <a:srgbClr val="C00000"/>
              </a:buClr>
              <a:buFont typeface="Arial" pitchFamily="34" charset="0"/>
              <a:buChar char="•"/>
              <a:defRPr/>
            </a:pPr>
            <a:r>
              <a:rPr lang="en-CA" sz="2800" dirty="0"/>
              <a:t>C</a:t>
            </a:r>
            <a:r>
              <a:rPr lang="en-CA" sz="2800" dirty="0" smtClean="0"/>
              <a:t>o-planning</a:t>
            </a:r>
          </a:p>
          <a:p>
            <a:pPr marL="457200" indent="-457200">
              <a:buFont typeface="Arial" pitchFamily="34" charset="0"/>
              <a:buChar char="•"/>
              <a:defRPr/>
            </a:pPr>
            <a:r>
              <a:rPr lang="en-CA" sz="2800" b="1" dirty="0" smtClean="0">
                <a:solidFill>
                  <a:srgbClr val="C00000"/>
                </a:solidFill>
              </a:rPr>
              <a:t> </a:t>
            </a:r>
            <a:endParaRPr lang="en-CA" sz="2800" b="1" dirty="0">
              <a:solidFill>
                <a:srgbClr val="C00000"/>
              </a:solidFill>
            </a:endParaRPr>
          </a:p>
          <a:p>
            <a:pPr marL="457200" indent="-457200">
              <a:buFont typeface="Arial" pitchFamily="34" charset="0"/>
              <a:buChar char="•"/>
              <a:defRPr/>
            </a:pPr>
            <a:r>
              <a:rPr lang="en-CA" sz="2800" b="1" dirty="0">
                <a:solidFill>
                  <a:srgbClr val="C00000"/>
                </a:solidFill>
              </a:rPr>
              <a:t> </a:t>
            </a:r>
          </a:p>
          <a:p>
            <a:pPr marL="457200" indent="-457200">
              <a:buFont typeface="Arial" pitchFamily="34" charset="0"/>
              <a:buChar char="•"/>
              <a:defRPr/>
            </a:pPr>
            <a:r>
              <a:rPr lang="en-CA" sz="2800" b="1" dirty="0">
                <a:solidFill>
                  <a:srgbClr val="C00000"/>
                </a:solidFill>
              </a:rPr>
              <a:t> </a:t>
            </a:r>
          </a:p>
          <a:p>
            <a:pPr marL="457200" indent="-457200">
              <a:buFont typeface="Arial" pitchFamily="34" charset="0"/>
              <a:buChar char="•"/>
              <a:defRPr/>
            </a:pPr>
            <a:r>
              <a:rPr lang="en-CA" sz="2800" b="1" dirty="0">
                <a:solidFill>
                  <a:srgbClr val="C00000"/>
                </a:solidFill>
              </a:rPr>
              <a:t> </a:t>
            </a:r>
          </a:p>
          <a:p>
            <a:pPr>
              <a:defRPr/>
            </a:pPr>
            <a:endParaRPr lang="en-CA" sz="2800" b="1" dirty="0">
              <a:solidFill>
                <a:srgbClr val="C00000"/>
              </a:solidFill>
            </a:endParaRPr>
          </a:p>
        </p:txBody>
      </p:sp>
      <p:sp>
        <p:nvSpPr>
          <p:cNvPr id="8" name="TextBox 7"/>
          <p:cNvSpPr txBox="1"/>
          <p:nvPr/>
        </p:nvSpPr>
        <p:spPr>
          <a:xfrm>
            <a:off x="4945063" y="1981200"/>
            <a:ext cx="3436937" cy="3108325"/>
          </a:xfrm>
          <a:prstGeom prst="rect">
            <a:avLst/>
          </a:prstGeom>
          <a:noFill/>
          <a:ln w="28575">
            <a:solidFill>
              <a:schemeClr val="accent1"/>
            </a:solidFill>
          </a:ln>
        </p:spPr>
        <p:txBody>
          <a:bodyPr>
            <a:spAutoFit/>
          </a:bodyPr>
          <a:lstStyle/>
          <a:p>
            <a:pPr>
              <a:defRPr/>
            </a:pPr>
            <a:r>
              <a:rPr lang="en-CA" sz="2800" b="1" dirty="0">
                <a:solidFill>
                  <a:schemeClr val="accent2"/>
                </a:solidFill>
              </a:rPr>
              <a:t>Non-Examples</a:t>
            </a:r>
          </a:p>
          <a:p>
            <a:pPr marL="457200" indent="-457200">
              <a:buClr>
                <a:srgbClr val="C00000"/>
              </a:buClr>
              <a:buFont typeface="Arial" pitchFamily="34" charset="0"/>
              <a:buChar char="•"/>
              <a:defRPr/>
            </a:pPr>
            <a:r>
              <a:rPr lang="en-US" sz="2800" dirty="0" smtClean="0"/>
              <a:t>Evaluate</a:t>
            </a:r>
            <a:r>
              <a:rPr lang="en-CA" sz="2800" b="1" dirty="0" smtClean="0">
                <a:solidFill>
                  <a:schemeClr val="accent2"/>
                </a:solidFill>
              </a:rPr>
              <a:t> </a:t>
            </a:r>
            <a:r>
              <a:rPr lang="en-CA" sz="2800" dirty="0" smtClean="0"/>
              <a:t>teacher</a:t>
            </a:r>
            <a:endParaRPr lang="en-CA" sz="2800" b="1" dirty="0">
              <a:solidFill>
                <a:schemeClr val="accent2"/>
              </a:solidFill>
            </a:endParaRPr>
          </a:p>
          <a:p>
            <a:pPr marL="457200" indent="-457200">
              <a:buFont typeface="Arial" pitchFamily="34" charset="0"/>
              <a:buChar char="•"/>
              <a:defRPr/>
            </a:pPr>
            <a:r>
              <a:rPr lang="en-CA" sz="2800" b="1" dirty="0">
                <a:solidFill>
                  <a:schemeClr val="accent2"/>
                </a:solidFill>
              </a:rPr>
              <a:t> </a:t>
            </a:r>
          </a:p>
          <a:p>
            <a:pPr marL="457200" indent="-457200">
              <a:buFont typeface="Arial" pitchFamily="34" charset="0"/>
              <a:buChar char="•"/>
              <a:defRPr/>
            </a:pPr>
            <a:r>
              <a:rPr lang="en-CA" sz="2800" b="1" dirty="0">
                <a:solidFill>
                  <a:schemeClr val="accent2"/>
                </a:solidFill>
              </a:rPr>
              <a:t> </a:t>
            </a:r>
          </a:p>
          <a:p>
            <a:pPr marL="457200" indent="-457200">
              <a:buFont typeface="Arial" pitchFamily="34" charset="0"/>
              <a:buChar char="•"/>
              <a:defRPr/>
            </a:pPr>
            <a:r>
              <a:rPr lang="en-CA" sz="2800" b="1" dirty="0">
                <a:solidFill>
                  <a:schemeClr val="accent2"/>
                </a:solidFill>
              </a:rPr>
              <a:t> </a:t>
            </a:r>
          </a:p>
          <a:p>
            <a:pPr marL="457200" indent="-457200">
              <a:buFont typeface="Arial" pitchFamily="34" charset="0"/>
              <a:buChar char="•"/>
              <a:defRPr/>
            </a:pPr>
            <a:r>
              <a:rPr lang="en-CA" sz="2800" b="1" dirty="0">
                <a:solidFill>
                  <a:schemeClr val="accent2"/>
                </a:solidFill>
              </a:rPr>
              <a:t> </a:t>
            </a:r>
          </a:p>
          <a:p>
            <a:pPr>
              <a:defRPr/>
            </a:pPr>
            <a:endParaRPr lang="en-CA" sz="2800" b="1" dirty="0">
              <a:solidFill>
                <a:srgbClr val="C00000"/>
              </a:solidFill>
            </a:endParaRPr>
          </a:p>
        </p:txBody>
      </p:sp>
      <p:sp>
        <p:nvSpPr>
          <p:cNvPr id="3" name="Slide Number Placeholder 2"/>
          <p:cNvSpPr>
            <a:spLocks noGrp="1"/>
          </p:cNvSpPr>
          <p:nvPr>
            <p:ph type="sldNum" sz="quarter" idx="12"/>
          </p:nvPr>
        </p:nvSpPr>
        <p:spPr/>
        <p:txBody>
          <a:bodyPr/>
          <a:lstStyle/>
          <a:p>
            <a:pPr>
              <a:defRPr/>
            </a:pPr>
            <a:fld id="{10790B69-E468-46B9-9808-C7E5EC53CD2A}" type="slidenum">
              <a:rPr lang="en-CA" smtClean="0"/>
              <a:pPr>
                <a:defRPr/>
              </a:pPr>
              <a:t>6</a:t>
            </a:fld>
            <a:endParaRPr lang="en-CA"/>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544513" y="152400"/>
            <a:ext cx="8229600" cy="903288"/>
          </a:xfrm>
        </p:spPr>
        <p:txBody>
          <a:bodyPr/>
          <a:lstStyle/>
          <a:p>
            <a:r>
              <a:rPr lang="en-US" dirty="0" smtClean="0"/>
              <a:t> </a:t>
            </a:r>
            <a:r>
              <a:rPr lang="en-US" b="1" dirty="0" smtClean="0"/>
              <a:t>A Frayer Model for “Coaching”</a:t>
            </a:r>
            <a:endParaRPr lang="en-US" b="1" dirty="0" smtClean="0">
              <a:solidFill>
                <a:srgbClr val="2392D7"/>
              </a:solidFill>
            </a:endParaRPr>
          </a:p>
        </p:txBody>
      </p:sp>
      <p:graphicFrame>
        <p:nvGraphicFramePr>
          <p:cNvPr id="365572" name="Group 4"/>
          <p:cNvGraphicFramePr>
            <a:graphicFrameLocks noGrp="1"/>
          </p:cNvGraphicFramePr>
          <p:nvPr>
            <p:ph sz="half" idx="2"/>
          </p:nvPr>
        </p:nvGraphicFramePr>
        <p:xfrm>
          <a:off x="1214438" y="1146175"/>
          <a:ext cx="6588126" cy="4197350"/>
        </p:xfrm>
        <a:graphic>
          <a:graphicData uri="http://schemas.openxmlformats.org/drawingml/2006/table">
            <a:tbl>
              <a:tblPr/>
              <a:tblGrid>
                <a:gridCol w="3294063"/>
                <a:gridCol w="3294063"/>
              </a:tblGrid>
              <a:tr h="198782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cs typeface="Arial" charset="0"/>
                        </a:rPr>
                        <a:t>Definition</a:t>
                      </a:r>
                    </a:p>
                  </a:txBody>
                  <a:tcPr marL="87587" marR="87587" marT="43814" marB="438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cs typeface="Arial" charset="0"/>
                        </a:rPr>
                        <a:t>             Characteristics</a:t>
                      </a:r>
                    </a:p>
                    <a:p>
                      <a:pPr marL="0" marR="0" lvl="0" indent="0" algn="l" defTabSz="914400" rtl="0" eaLnBrk="1" fontAlgn="base" latinLnBrk="0" hangingPunct="1">
                        <a:lnSpc>
                          <a:spcPct val="100000"/>
                        </a:lnSpc>
                        <a:spcBef>
                          <a:spcPct val="20000"/>
                        </a:spcBef>
                        <a:spcAft>
                          <a:spcPct val="0"/>
                        </a:spcAft>
                        <a:buClrTx/>
                        <a:buSzTx/>
                        <a:buFont typeface="Arial" pitchFamily="34" charset="0"/>
                        <a:buChar char="•"/>
                        <a:tabLst/>
                      </a:pPr>
                      <a:r>
                        <a:rPr lang="en-US" sz="1800" kern="1200" dirty="0" smtClean="0">
                          <a:solidFill>
                            <a:schemeClr val="tx1"/>
                          </a:solidFill>
                          <a:latin typeface="+mn-lt"/>
                          <a:ea typeface="+mn-ea"/>
                          <a:cs typeface="+mn-cs"/>
                        </a:rPr>
                        <a:t> </a:t>
                      </a:r>
                      <a:r>
                        <a:rPr lang="en-US" sz="2400" kern="1200" dirty="0" smtClean="0">
                          <a:solidFill>
                            <a:schemeClr val="tx1"/>
                          </a:solidFill>
                          <a:latin typeface="+mn-lt"/>
                          <a:ea typeface="+mn-ea"/>
                          <a:cs typeface="+mn-cs"/>
                        </a:rPr>
                        <a:t>life-long learner </a:t>
                      </a:r>
                      <a:endParaRPr kumimoji="0" lang="en-US" sz="2400" b="0" i="0" u="none" strike="noStrike" cap="none" normalizeH="0" baseline="0" dirty="0" smtClean="0">
                        <a:ln>
                          <a:noFill/>
                        </a:ln>
                        <a:solidFill>
                          <a:schemeClr val="tx1"/>
                        </a:solidFill>
                        <a:effectLst/>
                        <a:latin typeface="Arial" charset="0"/>
                        <a:cs typeface="Arial" charset="0"/>
                      </a:endParaRPr>
                    </a:p>
                  </a:txBody>
                  <a:tcPr marL="87587" marR="87587" marT="43814" marB="438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0952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cs typeface="Arial" charset="0"/>
                        </a:rPr>
                        <a:t>Examples</a:t>
                      </a:r>
                    </a:p>
                  </a:txBody>
                  <a:tcPr marL="87587" marR="87587" marT="43814" marB="438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cs typeface="Arial" charset="0"/>
                        </a:rPr>
                        <a:t>              </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cs typeface="Arial" charset="0"/>
                      </a:endParaRPr>
                    </a:p>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cs typeface="Arial" charset="0"/>
                        </a:rPr>
                        <a:t>Non-examples</a:t>
                      </a:r>
                    </a:p>
                  </a:txBody>
                  <a:tcPr marL="87587" marR="87587" marT="43814" marB="438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3" name="Group 15"/>
          <p:cNvGrpSpPr>
            <a:grpSpLocks/>
          </p:cNvGrpSpPr>
          <p:nvPr/>
        </p:nvGrpSpPr>
        <p:grpSpPr bwMode="auto">
          <a:xfrm>
            <a:off x="2954338" y="2570163"/>
            <a:ext cx="3124200" cy="1143000"/>
            <a:chOff x="3360" y="2352"/>
            <a:chExt cx="1728" cy="720"/>
          </a:xfrm>
        </p:grpSpPr>
        <p:sp>
          <p:nvSpPr>
            <p:cNvPr id="15377" name="Oval 16"/>
            <p:cNvSpPr>
              <a:spLocks noChangeArrowheads="1"/>
            </p:cNvSpPr>
            <p:nvPr/>
          </p:nvSpPr>
          <p:spPr bwMode="auto">
            <a:xfrm>
              <a:off x="3360" y="2352"/>
              <a:ext cx="1728" cy="720"/>
            </a:xfrm>
            <a:prstGeom prst="ellipse">
              <a:avLst/>
            </a:prstGeom>
            <a:solidFill>
              <a:schemeClr val="accent1"/>
            </a:solidFill>
            <a:ln w="9525">
              <a:solidFill>
                <a:schemeClr val="tx1"/>
              </a:solidFill>
              <a:round/>
              <a:headEnd/>
              <a:tailEnd/>
            </a:ln>
          </p:spPr>
          <p:txBody>
            <a:bodyPr wrap="none" anchor="ctr"/>
            <a:lstStyle/>
            <a:p>
              <a:endParaRPr lang="en-US" dirty="0"/>
            </a:p>
          </p:txBody>
        </p:sp>
        <p:sp>
          <p:nvSpPr>
            <p:cNvPr id="15378" name="Text Box 17"/>
            <p:cNvSpPr txBox="1">
              <a:spLocks noChangeArrowheads="1"/>
            </p:cNvSpPr>
            <p:nvPr/>
          </p:nvSpPr>
          <p:spPr bwMode="auto">
            <a:xfrm>
              <a:off x="3603" y="2536"/>
              <a:ext cx="1245" cy="330"/>
            </a:xfrm>
            <a:prstGeom prst="rect">
              <a:avLst/>
            </a:prstGeom>
            <a:noFill/>
            <a:ln w="9525">
              <a:noFill/>
              <a:miter lim="800000"/>
              <a:headEnd/>
              <a:tailEnd/>
            </a:ln>
          </p:spPr>
          <p:txBody>
            <a:bodyPr>
              <a:spAutoFit/>
            </a:bodyPr>
            <a:lstStyle/>
            <a:p>
              <a:pPr algn="ctr">
                <a:spcBef>
                  <a:spcPct val="50000"/>
                </a:spcBef>
              </a:pPr>
              <a:r>
                <a:rPr lang="en-US" sz="2800" b="1" dirty="0">
                  <a:solidFill>
                    <a:schemeClr val="bg1"/>
                  </a:solidFill>
                  <a:latin typeface="Lucida Handwriting" pitchFamily="66" charset="0"/>
                </a:rPr>
                <a:t>Coaching</a:t>
              </a:r>
            </a:p>
          </p:txBody>
        </p:sp>
      </p:grpSp>
      <p:sp>
        <p:nvSpPr>
          <p:cNvPr id="2" name="Slide Number Placeholder 1"/>
          <p:cNvSpPr>
            <a:spLocks noGrp="1"/>
          </p:cNvSpPr>
          <p:nvPr>
            <p:ph type="sldNum" sz="quarter" idx="12"/>
          </p:nvPr>
        </p:nvSpPr>
        <p:spPr/>
        <p:txBody>
          <a:bodyPr/>
          <a:lstStyle/>
          <a:p>
            <a:pPr>
              <a:defRPr/>
            </a:pPr>
            <a:fld id="{F0E1425E-B21A-4170-AB18-E959BDA118C2}" type="slidenum">
              <a:rPr lang="en-CA" smtClean="0"/>
              <a:pPr>
                <a:defRPr/>
              </a:pPr>
              <a:t>7</a:t>
            </a:fld>
            <a:endParaRPr lang="en-C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CA" dirty="0" smtClean="0"/>
              <a:t>Successful coaching means...</a:t>
            </a:r>
            <a:endParaRPr lang="en-CA" dirty="0"/>
          </a:p>
        </p:txBody>
      </p:sp>
      <p:sp>
        <p:nvSpPr>
          <p:cNvPr id="6" name="Content Placeholder 5"/>
          <p:cNvSpPr>
            <a:spLocks noGrp="1"/>
          </p:cNvSpPr>
          <p:nvPr>
            <p:ph idx="1"/>
          </p:nvPr>
        </p:nvSpPr>
        <p:spPr>
          <a:xfrm>
            <a:off x="485936" y="1426774"/>
            <a:ext cx="8169341" cy="4525963"/>
          </a:xfrm>
        </p:spPr>
        <p:txBody>
          <a:bodyPr>
            <a:normAutofit fontScale="70000" lnSpcReduction="20000"/>
          </a:bodyPr>
          <a:lstStyle/>
          <a:p>
            <a:r>
              <a:rPr lang="en-CA" sz="3800" dirty="0" smtClean="0">
                <a:solidFill>
                  <a:schemeClr val="tx2">
                    <a:lumMod val="50000"/>
                  </a:schemeClr>
                </a:solidFill>
              </a:rPr>
              <a:t>trust</a:t>
            </a:r>
          </a:p>
          <a:p>
            <a:r>
              <a:rPr lang="en-CA" sz="3800" dirty="0" smtClean="0">
                <a:solidFill>
                  <a:schemeClr val="tx2">
                    <a:lumMod val="50000"/>
                  </a:schemeClr>
                </a:solidFill>
              </a:rPr>
              <a:t>questioning and listening</a:t>
            </a:r>
          </a:p>
          <a:p>
            <a:pPr lvl="0"/>
            <a:r>
              <a:rPr lang="en-US" sz="3800" dirty="0" smtClean="0">
                <a:solidFill>
                  <a:schemeClr val="tx2">
                    <a:lumMod val="50000"/>
                  </a:schemeClr>
                </a:solidFill>
              </a:rPr>
              <a:t>teacher questioning</a:t>
            </a:r>
          </a:p>
          <a:p>
            <a:r>
              <a:rPr lang="en-US" sz="3800" dirty="0" smtClean="0">
                <a:solidFill>
                  <a:schemeClr val="tx2">
                    <a:lumMod val="50000"/>
                  </a:schemeClr>
                </a:solidFill>
              </a:rPr>
              <a:t>3-part lesson planning using big ideas, curriculum expectations and lesson goals </a:t>
            </a:r>
          </a:p>
          <a:p>
            <a:pPr lvl="0"/>
            <a:r>
              <a:rPr lang="en-US" sz="3800" dirty="0" smtClean="0">
                <a:solidFill>
                  <a:schemeClr val="tx2">
                    <a:lumMod val="50000"/>
                  </a:schemeClr>
                </a:solidFill>
              </a:rPr>
              <a:t>anticipating student responses</a:t>
            </a:r>
            <a:r>
              <a:rPr lang="en-US" sz="3800" dirty="0" smtClean="0"/>
              <a:t>   </a:t>
            </a:r>
            <a:r>
              <a:rPr lang="en-US" sz="3800" b="1" dirty="0" smtClean="0">
                <a:solidFill>
                  <a:schemeClr val="tx2">
                    <a:lumMod val="60000"/>
                    <a:lumOff val="40000"/>
                  </a:schemeClr>
                </a:solidFill>
                <a:sym typeface="Wingdings" pitchFamily="2" charset="2"/>
              </a:rPr>
              <a:t></a:t>
            </a:r>
            <a:r>
              <a:rPr lang="en-US" sz="3800" dirty="0" smtClean="0"/>
              <a:t> </a:t>
            </a:r>
            <a:r>
              <a:rPr lang="en-US" sz="3800" dirty="0" smtClean="0">
                <a:solidFill>
                  <a:schemeClr val="tx2">
                    <a:lumMod val="50000"/>
                  </a:schemeClr>
                </a:solidFill>
              </a:rPr>
              <a:t>probing/ scaffolding questions</a:t>
            </a:r>
          </a:p>
          <a:p>
            <a:pPr lvl="0"/>
            <a:r>
              <a:rPr lang="en-US" sz="3800" dirty="0" smtClean="0">
                <a:solidFill>
                  <a:schemeClr val="tx2">
                    <a:lumMod val="50000"/>
                  </a:schemeClr>
                </a:solidFill>
              </a:rPr>
              <a:t>mathematical content knowledge for teaching</a:t>
            </a:r>
          </a:p>
          <a:p>
            <a:pPr lvl="0"/>
            <a:r>
              <a:rPr lang="en-US" sz="3800" dirty="0" smtClean="0">
                <a:solidFill>
                  <a:schemeClr val="tx2">
                    <a:lumMod val="50000"/>
                  </a:schemeClr>
                </a:solidFill>
                <a:ea typeface="Calibri"/>
                <a:cs typeface="Times New Roman"/>
              </a:rPr>
              <a:t>a learner stance</a:t>
            </a:r>
          </a:p>
          <a:p>
            <a:pPr lvl="0"/>
            <a:r>
              <a:rPr lang="en-US" sz="3800" dirty="0" smtClean="0">
                <a:solidFill>
                  <a:schemeClr val="tx2">
                    <a:lumMod val="50000"/>
                  </a:schemeClr>
                </a:solidFill>
              </a:rPr>
              <a:t>disrupt current beliefs </a:t>
            </a:r>
            <a:r>
              <a:rPr lang="en-US" sz="3800" dirty="0" smtClean="0"/>
              <a:t> </a:t>
            </a:r>
            <a:r>
              <a:rPr lang="en-US" sz="3800" b="1" dirty="0" smtClean="0">
                <a:solidFill>
                  <a:schemeClr val="tx2">
                    <a:lumMod val="60000"/>
                    <a:lumOff val="40000"/>
                  </a:schemeClr>
                </a:solidFill>
                <a:sym typeface="Wingdings" pitchFamily="2" charset="2"/>
              </a:rPr>
              <a:t></a:t>
            </a:r>
            <a:r>
              <a:rPr lang="en-US" sz="3800" dirty="0" smtClean="0"/>
              <a:t> </a:t>
            </a:r>
            <a:r>
              <a:rPr lang="en-US" sz="3800" dirty="0" smtClean="0">
                <a:solidFill>
                  <a:schemeClr val="tx2">
                    <a:lumMod val="50000"/>
                  </a:schemeClr>
                </a:solidFill>
              </a:rPr>
              <a:t>develop new habits of mind and practice</a:t>
            </a:r>
          </a:p>
          <a:p>
            <a:pPr lvl="0">
              <a:buNone/>
            </a:pPr>
            <a:endParaRPr lang="en-US" sz="2400" dirty="0" smtClean="0">
              <a:ea typeface="Calibri"/>
              <a:cs typeface="Times New Roman"/>
            </a:endParaRPr>
          </a:p>
          <a:p>
            <a:endParaRPr lang="en-US" dirty="0" smtClean="0"/>
          </a:p>
          <a:p>
            <a:endParaRPr lang="en-US" dirty="0" smtClean="0">
              <a:ea typeface="Calibri"/>
              <a:cs typeface="Times New Roman"/>
            </a:endParaRPr>
          </a:p>
          <a:p>
            <a:pPr lvl="0"/>
            <a:endParaRPr lang="en-US" dirty="0" smtClean="0">
              <a:ea typeface="Calibri"/>
              <a:cs typeface="Times New Roman"/>
            </a:endParaRPr>
          </a:p>
          <a:p>
            <a:endParaRPr lang="en-CA" dirty="0" smtClean="0"/>
          </a:p>
          <a:p>
            <a:endParaRPr lang="en-CA" dirty="0" smtClean="0"/>
          </a:p>
          <a:p>
            <a:endParaRPr lang="en-CA" dirty="0"/>
          </a:p>
        </p:txBody>
      </p:sp>
      <p:sp>
        <p:nvSpPr>
          <p:cNvPr id="2" name="Slide Number Placeholder 1"/>
          <p:cNvSpPr>
            <a:spLocks noGrp="1"/>
          </p:cNvSpPr>
          <p:nvPr>
            <p:ph type="sldNum" sz="quarter" idx="12"/>
          </p:nvPr>
        </p:nvSpPr>
        <p:spPr/>
        <p:txBody>
          <a:bodyPr/>
          <a:lstStyle/>
          <a:p>
            <a:fld id="{1063FA57-51B7-AA47-BE1A-71E8456F4E51}" type="slidenum">
              <a:rPr lang="en-US" smtClean="0"/>
              <a:pPr/>
              <a:t>8</a:t>
            </a:fld>
            <a:endParaRPr lang="en-US" dirty="0"/>
          </a:p>
        </p:txBody>
      </p:sp>
    </p:spTree>
    <p:extLst>
      <p:ext uri="{BB962C8B-B14F-4D97-AF65-F5344CB8AC3E}">
        <p14:creationId xmlns:p14="http://schemas.microsoft.com/office/powerpoint/2010/main" val="3272036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dissolv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dissolv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dissolv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dissolv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dissolve">
                                      <p:cBhvr>
                                        <p:cTn id="32" dur="500"/>
                                        <p:tgtEl>
                                          <p:spTgt spid="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dissolve">
                                      <p:cBhvr>
                                        <p:cTn id="37" dur="500"/>
                                        <p:tgtEl>
                                          <p:spTgt spid="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Effect transition="in" filter="dissolve">
                                      <p:cBhvr>
                                        <p:cTn id="42"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3680" y="1574800"/>
            <a:ext cx="8686800" cy="1015663"/>
          </a:xfrm>
          <a:prstGeom prst="rect">
            <a:avLst/>
          </a:prstGeom>
          <a:noFill/>
        </p:spPr>
        <p:txBody>
          <a:bodyPr wrap="square" rtlCol="0">
            <a:spAutoFit/>
          </a:bodyPr>
          <a:lstStyle/>
          <a:p>
            <a:r>
              <a:rPr lang="en-CA" sz="6000" b="1" dirty="0" smtClean="0">
                <a:solidFill>
                  <a:schemeClr val="accent1"/>
                </a:solidFill>
              </a:rPr>
              <a:t>Questioning and Listening</a:t>
            </a:r>
            <a:endParaRPr lang="en-CA" sz="6000" b="1" dirty="0">
              <a:solidFill>
                <a:schemeClr val="accent1"/>
              </a:solidFill>
            </a:endParaRPr>
          </a:p>
        </p:txBody>
      </p:sp>
      <p:pic>
        <p:nvPicPr>
          <p:cNvPr id="7" name="Picture 6" descr="Businessmen Talking 07.bmp"/>
          <p:cNvPicPr>
            <a:picLocks noChangeAspect="1"/>
          </p:cNvPicPr>
          <p:nvPr/>
        </p:nvPicPr>
        <p:blipFill>
          <a:blip r:embed="rId3"/>
          <a:stretch>
            <a:fillRect/>
          </a:stretch>
        </p:blipFill>
        <p:spPr>
          <a:xfrm>
            <a:off x="2853690" y="3306527"/>
            <a:ext cx="2944203" cy="1616307"/>
          </a:xfrm>
          <a:prstGeom prst="rect">
            <a:avLst/>
          </a:prstGeom>
        </p:spPr>
      </p:pic>
      <p:sp>
        <p:nvSpPr>
          <p:cNvPr id="3" name="Slide Number Placeholder 2"/>
          <p:cNvSpPr>
            <a:spLocks noGrp="1"/>
          </p:cNvSpPr>
          <p:nvPr>
            <p:ph type="sldNum" sz="quarter" idx="12"/>
          </p:nvPr>
        </p:nvSpPr>
        <p:spPr/>
        <p:txBody>
          <a:bodyPr/>
          <a:lstStyle/>
          <a:p>
            <a:fld id="{1063FA57-51B7-AA47-BE1A-71E8456F4E51}" type="slidenum">
              <a:rPr lang="en-US" smtClean="0"/>
              <a:pPr/>
              <a:t>9</a:t>
            </a:fld>
            <a:endParaRPr lang="en-US" dirty="0"/>
          </a:p>
        </p:txBody>
      </p:sp>
    </p:spTree>
    <p:extLst>
      <p:ext uri="{BB962C8B-B14F-4D97-AF65-F5344CB8AC3E}">
        <p14:creationId xmlns:p14="http://schemas.microsoft.com/office/powerpoint/2010/main" val="1426014571"/>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170&quot;&gt;&lt;property id=&quot;20148&quot; value=&quot;5&quot;/&gt;&lt;property id=&quot;20300&quot; value=&quot;Slide 1 - &amp;quot;Coaching in Mathematics&amp;#x0D;&amp;#x0A; “A coach helps to develop expertise in planning, reflecting, problem solving and decision &quot;/&gt;&lt;property id=&quot;20307&quot; value=&quot;260&quot;/&gt;&lt;/object&gt;&lt;object type=&quot;3&quot; unique_id=&quot;10192&quot;&gt;&lt;property id=&quot;20148&quot; value=&quot;5&quot;/&gt;&lt;property id=&quot;20300&quot; value=&quot;Slide 2&quot;/&gt;&lt;property id=&quot;20307&quot; value=&quot;261&quot;/&gt;&lt;/object&gt;&lt;object type=&quot;3&quot; unique_id=&quot;10193&quot;&gt;&lt;property id=&quot;20148&quot; value=&quot;5&quot;/&gt;&lt;property id=&quot;20300&quot; value=&quot;Slide 3 - &amp;quot;Session Learning Goals&amp;quot;&quot;/&gt;&lt;property id=&quot;20307&quot; value=&quot;262&quot;/&gt;&lt;/object&gt;&lt;object type=&quot;3&quot; unique_id=&quot;10194&quot;&gt;&lt;property id=&quot;20148&quot; value=&quot;5&quot;/&gt;&lt;property id=&quot;20300&quot; value=&quot;Slide 4 - &amp;quot;What does being a math coach involve?&amp;quot;&quot;/&gt;&lt;property id=&quot;20307&quot; value=&quot;263&quot;/&gt;&lt;/object&gt;&lt;object type=&quot;3&quot; unique_id=&quot;10195&quot;&gt;&lt;property id=&quot;20148&quot; value=&quot;5&quot;/&gt;&lt;property id=&quot;20300&quot; value=&quot;Slide 5 - &amp;quot; A Frayer Model for “Coaching”&amp;quot;&quot;/&gt;&lt;property id=&quot;20307&quot; value=&quot;264&quot;/&gt;&lt;/object&gt;&lt;object type=&quot;3&quot; unique_id=&quot;10196&quot;&gt;&lt;property id=&quot;20148&quot; value=&quot;5&quot;/&gt;&lt;property id=&quot;20300&quot; value=&quot;Slide 6 - &amp;quot;Mind’s On: &amp;#x0D;&amp;#x0A;What does a Math Coach do?&amp;quot;&quot;/&gt;&lt;property id=&quot;20307&quot; value=&quot;265&quot;/&gt;&lt;/object&gt;&lt;object type=&quot;3&quot; unique_id=&quot;10197&quot;&gt;&lt;property id=&quot;20148&quot; value=&quot;5&quot;/&gt;&lt;property id=&quot;20300&quot; value=&quot;Slide 7 - &amp;quot; A Frayer Model for “Coaching”&amp;quot;&quot;/&gt;&lt;property id=&quot;20307&quot; value=&quot;266&quot;/&gt;&lt;/object&gt;&lt;object type=&quot;3&quot; unique_id=&quot;10199&quot;&gt;&lt;property id=&quot;20148&quot; value=&quot;5&quot;/&gt;&lt;property id=&quot;20300&quot; value=&quot;Slide 9&quot;/&gt;&lt;property id=&quot;20307&quot; value=&quot;268&quot;/&gt;&lt;/object&gt;&lt;object type=&quot;3&quot; unique_id=&quot;10200&quot;&gt;&lt;property id=&quot;20148&quot; value=&quot;5&quot;/&gt;&lt;property id=&quot;20300&quot; value=&quot;Slide 10 - &amp;quot;Coaching Strategies and Stems&amp;quot;&quot;/&gt;&lt;property id=&quot;20307&quot; value=&quot;269&quot;/&gt;&lt;/object&gt;&lt;object type=&quot;3&quot; unique_id=&quot;10201&quot;&gt;&lt;property id=&quot;20148&quot; value=&quot;5&quot;/&gt;&lt;property id=&quot;20300&quot; value=&quot;Slide 11 - &amp;quot;Gap Closing: Gr. 6 Co-Planning&amp;quot;&quot;/&gt;&lt;property id=&quot;20307&quot; value=&quot;270&quot;/&gt;&lt;/object&gt;&lt;object type=&quot;3&quot; unique_id=&quot;10202&quot;&gt;&lt;property id=&quot;20148&quot; value=&quot;5&quot;/&gt;&lt;property id=&quot;20300&quot; value=&quot;Slide 12 - &amp;quot;A Coaching Cycle&amp;quot;&quot;/&gt;&lt;property id=&quot;20307&quot; value=&quot;271&quot;/&gt;&lt;/object&gt;&lt;object type=&quot;3&quot; unique_id=&quot;10204&quot;&gt;&lt;property id=&quot;20148&quot; value=&quot;5&quot;/&gt;&lt;property id=&quot;20300&quot; value=&quot;Slide 21 - &amp;quot;Scaffolding and Probing Questions &amp;quot;&quot;/&gt;&lt;property id=&quot;20307&quot; value=&quot;273&quot;/&gt;&lt;/object&gt;&lt;object type=&quot;3&quot; unique_id=&quot;10205&quot;&gt;&lt;property id=&quot;20148&quot; value=&quot;5&quot;/&gt;&lt;property id=&quot;20300&quot; value=&quot;Slide 20&quot;/&gt;&lt;property id=&quot;20307&quot; value=&quot;274&quot;/&gt;&lt;/object&gt;&lt;object type=&quot;3&quot; unique_id=&quot;10206&quot;&gt;&lt;property id=&quot;20148&quot; value=&quot;5&quot;/&gt;&lt;property id=&quot;20300&quot; value=&quot;Slide 24 - &amp;quot;Co-Planning Role Play&amp;quot;&quot;/&gt;&lt;property id=&quot;20307&quot; value=&quot;275&quot;/&gt;&lt;/object&gt;&lt;object type=&quot;3&quot; unique_id=&quot;10207&quot;&gt;&lt;property id=&quot;20148&quot; value=&quot;5&quot;/&gt;&lt;property id=&quot;20300&quot; value=&quot;Slide 25 - &amp;quot;Probing and Scaffolding Questions &amp;quot;&quot;/&gt;&lt;property id=&quot;20307&quot; value=&quot;276&quot;/&gt;&lt;/object&gt;&lt;object type=&quot;3&quot; unique_id=&quot;10208&quot;&gt;&lt;property id=&quot;20148&quot; value=&quot;5&quot;/&gt;&lt;property id=&quot;20300&quot; value=&quot;Slide 26&quot;/&gt;&lt;property id=&quot;20307&quot; value=&quot;277&quot;/&gt;&lt;/object&gt;&lt;object type=&quot;3&quot; unique_id=&quot;10210&quot;&gt;&lt;property id=&quot;20148&quot; value=&quot;5&quot;/&gt;&lt;property id=&quot;20300&quot; value=&quot;Slide 28&quot;/&gt;&lt;property id=&quot;20307&quot; value=&quot;279&quot;/&gt;&lt;/object&gt;&lt;object type=&quot;3&quot; unique_id=&quot;10211&quot;&gt;&lt;property id=&quot;20148&quot; value=&quot;5&quot;/&gt;&lt;property id=&quot;20300&quot; value=&quot;Slide 29 - &amp;quot;Consolidation&amp;quot;&quot;/&gt;&lt;property id=&quot;20307&quot; value=&quot;280&quot;/&gt;&lt;/object&gt;&lt;object type=&quot;3&quot; unique_id=&quot;10212&quot;&gt;&lt;property id=&quot;20148&quot; value=&quot;5&quot;/&gt;&lt;property id=&quot;20300&quot; value=&quot;Slide 30&quot;/&gt;&lt;property id=&quot;20307&quot; value=&quot;281&quot;/&gt;&lt;/object&gt;&lt;object type=&quot;3&quot; unique_id=&quot;10213&quot;&gt;&lt;property id=&quot;20148&quot; value=&quot;5&quot;/&gt;&lt;property id=&quot;20300&quot; value=&quot;Slide 31&quot;/&gt;&lt;property id=&quot;20307&quot; value=&quot;282&quot;/&gt;&lt;/object&gt;&lt;object type=&quot;3&quot; unique_id=&quot;10214&quot;&gt;&lt;property id=&quot;20148&quot; value=&quot;5&quot;/&gt;&lt;property id=&quot;20300&quot; value=&quot;Slide 32&quot;/&gt;&lt;property id=&quot;20307&quot; value=&quot;283&quot;/&gt;&lt;/object&gt;&lt;object type=&quot;3&quot; unique_id=&quot;10215&quot;&gt;&lt;property id=&quot;20148&quot; value=&quot;5&quot;/&gt;&lt;property id=&quot;20300&quot; value=&quot;Slide 33&quot;/&gt;&lt;property id=&quot;20307&quot; value=&quot;284&quot;/&gt;&lt;/object&gt;&lt;object type=&quot;3&quot; unique_id=&quot;10216&quot;&gt;&lt;property id=&quot;20148&quot; value=&quot;5&quot;/&gt;&lt;property id=&quot;20300&quot; value=&quot;Slide 34&quot;/&gt;&lt;property id=&quot;20307&quot; value=&quot;285&quot;/&gt;&lt;/object&gt;&lt;object type=&quot;3&quot; unique_id=&quot;10217&quot;&gt;&lt;property id=&quot;20148&quot; value=&quot;5&quot;/&gt;&lt;property id=&quot;20300&quot; value=&quot;Slide 35 - &amp;quot;oame2014&amp;quot;&quot;/&gt;&lt;property id=&quot;20307&quot; value=&quot;286&quot;/&gt;&lt;/object&gt;&lt;object type=&quot;3&quot; unique_id=&quot;10218&quot;&gt;&lt;property id=&quot;20148&quot; value=&quot;5&quot;/&gt;&lt;property id=&quot;20300&quot; value=&quot;Slide 36&quot;/&gt;&lt;property id=&quot;20307&quot; value=&quot;287&quot;/&gt;&lt;/object&gt;&lt;object type=&quot;3&quot; unique_id=&quot;10219&quot;&gt;&lt;property id=&quot;20148&quot; value=&quot;5&quot;/&gt;&lt;property id=&quot;20300&quot; value=&quot;Slide 37&quot;/&gt;&lt;property id=&quot;20307&quot; value=&quot;288&quot;/&gt;&lt;/object&gt;&lt;object type=&quot;3&quot; unique_id=&quot;10221&quot;&gt;&lt;property id=&quot;20148&quot; value=&quot;5&quot;/&gt;&lt;property id=&quot;20300&quot; value=&quot;Slide 13 - &amp;quot;The Border Problem&amp;quot;&quot;/&gt;&lt;property id=&quot;20307&quot; value=&quot;295&quot;/&gt;&lt;/object&gt;&lt;object type=&quot;3&quot; unique_id=&quot;10222&quot;&gt;&lt;property id=&quot;20148&quot; value=&quot;5&quot;/&gt;&lt;property id=&quot;20300&quot; value=&quot;Slide 14&quot;/&gt;&lt;property id=&quot;20307&quot; value=&quot;296&quot;/&gt;&lt;/object&gt;&lt;object type=&quot;3&quot; unique_id=&quot;10223&quot;&gt;&lt;property id=&quot;20148&quot; value=&quot;5&quot;/&gt;&lt;property id=&quot;20300&quot; value=&quot;Slide 15&quot;/&gt;&lt;property id=&quot;20307&quot; value=&quot;297&quot;/&gt;&lt;/object&gt;&lt;object type=&quot;3&quot; unique_id=&quot;10224&quot;&gt;&lt;property id=&quot;20148&quot; value=&quot;5&quot;/&gt;&lt;property id=&quot;20300&quot; value=&quot;Slide 16 - &amp;quot;Possible Solutions … Top &amp;amp; Bottom&amp;quot;&quot;/&gt;&lt;property id=&quot;20307&quot; value=&quot;298&quot;/&gt;&lt;/object&gt;&lt;object type=&quot;3&quot; unique_id=&quot;10225&quot;&gt;&lt;property id=&quot;20148&quot; value=&quot;5&quot;/&gt;&lt;property id=&quot;20300&quot; value=&quot;Slide 17 - &amp;quot;Possible Solutions … Four Equal Sides&amp;quot;&quot;/&gt;&lt;property id=&quot;20307&quot; value=&quot;299&quot;/&gt;&lt;/object&gt;&lt;object type=&quot;3&quot; unique_id=&quot;10226&quot;&gt;&lt;property id=&quot;20148&quot; value=&quot;5&quot;/&gt;&lt;property id=&quot;20300&quot; value=&quot;Slide 18 - &amp;quot;Possible Solutions … Two Squares&amp;quot;&quot;/&gt;&lt;property id=&quot;20307&quot; value=&quot;300&quot;/&gt;&lt;/object&gt;&lt;object type=&quot;3&quot; unique_id=&quot;10227&quot;&gt;&lt;property id=&quot;20148&quot; value=&quot;5&quot;/&gt;&lt;property id=&quot;20300&quot; value=&quot;Slide 19 - &amp;quot;Scaffolding Questions&amp;quot;&quot;/&gt;&lt;property id=&quot;20307&quot; value=&quot;304&quot;/&gt;&lt;/object&gt;&lt;object type=&quot;3&quot; unique_id=&quot;10228&quot;&gt;&lt;property id=&quot;20148&quot; value=&quot;5&quot;/&gt;&lt;property id=&quot;20300&quot; value=&quot;Slide 23&quot;/&gt;&lt;property id=&quot;20307&quot; value=&quot;303&quot;/&gt;&lt;/object&gt;&lt;object type=&quot;3&quot; unique_id=&quot;10310&quot;&gt;&lt;property id=&quot;20148&quot; value=&quot;5&quot;/&gt;&lt;property id=&quot;20300&quot; value=&quot;Slide 27&quot;/&gt;&lt;property id=&quot;20307&quot; value=&quot;305&quot;/&gt;&lt;/object&gt;&lt;object type=&quot;3&quot; unique_id=&quot;10311&quot;&gt;&lt;property id=&quot;20148&quot; value=&quot;5&quot;/&gt;&lt;property id=&quot;20300&quot; value=&quot;Slide 8 - &amp;quot;Successful coaching means...&amp;quot;&quot;/&gt;&lt;property id=&quot;20307&quot; value=&quot;306&quot;/&gt;&lt;/object&gt;&lt;object type=&quot;3&quot; unique_id=&quot;10428&quot;&gt;&lt;property id=&quot;20148&quot; value=&quot;5&quot;/&gt;&lt;property id=&quot;20300&quot; value=&quot;Slide 22 - &amp;quot;Coaching Moves&amp;quot;&quot;/&gt;&lt;property id=&quot;20307&quot; value=&quot;307&quot;/&gt;&lt;/object&gt;&lt;/object&gt;&lt;/object&gt;&lt;/database&gt;"/>
  <p:tag name="SECTOMILLISECCONVERTED" val="1"/>
</p:tagLst>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4119</TotalTime>
  <Words>2928</Words>
  <Application>Microsoft Office PowerPoint</Application>
  <PresentationFormat>On-screen Show (4:3)</PresentationFormat>
  <Paragraphs>366</Paragraphs>
  <Slides>30</Slides>
  <Notes>29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2" baseType="lpstr">
      <vt:lpstr>Custom Design</vt:lpstr>
      <vt:lpstr>Acrobat Document</vt:lpstr>
      <vt:lpstr>Coaching in Mathematics  “A coach helps to develop expertise in planning, reflecting, problem solving and decision making.”    Costa &amp; Garmston, 2002</vt:lpstr>
      <vt:lpstr>PowerPoint Presentation</vt:lpstr>
      <vt:lpstr>Session Learning Goals</vt:lpstr>
      <vt:lpstr>What does being a math coach involve?</vt:lpstr>
      <vt:lpstr> A Frayer Model for “Coaching”</vt:lpstr>
      <vt:lpstr>Mind’s On:  What does a Math Coach do?</vt:lpstr>
      <vt:lpstr> A Frayer Model for “Coaching”</vt:lpstr>
      <vt:lpstr>Successful coaching means...</vt:lpstr>
      <vt:lpstr>PowerPoint Presentation</vt:lpstr>
      <vt:lpstr>Coaching Strategies and Stems</vt:lpstr>
      <vt:lpstr>Gap Closing: Gr. 6 Co-Planning</vt:lpstr>
      <vt:lpstr>A Coaching Cycle</vt:lpstr>
      <vt:lpstr>The Border Problem</vt:lpstr>
      <vt:lpstr>PowerPoint Presentation</vt:lpstr>
      <vt:lpstr>PowerPoint Presentation</vt:lpstr>
      <vt:lpstr>Possible Solutions … Top &amp; Bottom</vt:lpstr>
      <vt:lpstr>Possible Solutions … Four Equal Sides</vt:lpstr>
      <vt:lpstr>Possible Solutions … Two Squares</vt:lpstr>
      <vt:lpstr>Scaffolding Questions</vt:lpstr>
      <vt:lpstr>PowerPoint Presentation</vt:lpstr>
      <vt:lpstr>Scaffolding and Probing Questions </vt:lpstr>
      <vt:lpstr>Coaching Moves</vt:lpstr>
      <vt:lpstr>PowerPoint Presentation</vt:lpstr>
      <vt:lpstr>Co-Planning Role Play</vt:lpstr>
      <vt:lpstr>Probing and Scaffolding Questions </vt:lpstr>
      <vt:lpstr>PowerPoint Presentation</vt:lpstr>
      <vt:lpstr>PowerPoint Presentation</vt:lpstr>
      <vt:lpstr>PowerPoint Presentation</vt:lpstr>
      <vt:lpstr>Consolidation</vt:lpstr>
      <vt:lpstr>Facilitator Contact Information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Ministry of Education</dc:creator>
  <cp:lastModifiedBy>Owner</cp:lastModifiedBy>
  <cp:revision>128</cp:revision>
  <cp:lastPrinted>2013-08-05T20:23:01Z</cp:lastPrinted>
  <dcterms:created xsi:type="dcterms:W3CDTF">2013-02-27T17:46:16Z</dcterms:created>
  <dcterms:modified xsi:type="dcterms:W3CDTF">2013-08-15T21:01:25Z</dcterms:modified>
</cp:coreProperties>
</file>